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4"/>
  </p:notesMasterIdLst>
  <p:sldIdLst>
    <p:sldId id="256" r:id="rId2"/>
    <p:sldId id="263" r:id="rId3"/>
    <p:sldId id="350" r:id="rId4"/>
    <p:sldId id="351" r:id="rId5"/>
    <p:sldId id="352" r:id="rId6"/>
    <p:sldId id="353" r:id="rId7"/>
    <p:sldId id="354" r:id="rId8"/>
    <p:sldId id="355" r:id="rId9"/>
    <p:sldId id="356" r:id="rId10"/>
    <p:sldId id="357" r:id="rId11"/>
    <p:sldId id="358" r:id="rId12"/>
    <p:sldId id="359" r:id="rId13"/>
    <p:sldId id="360"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3" r:id="rId27"/>
    <p:sldId id="374" r:id="rId28"/>
    <p:sldId id="375" r:id="rId29"/>
    <p:sldId id="376" r:id="rId30"/>
    <p:sldId id="377" r:id="rId31"/>
    <p:sldId id="378" r:id="rId32"/>
    <p:sldId id="379" r:id="rId33"/>
    <p:sldId id="380" r:id="rId34"/>
    <p:sldId id="381" r:id="rId35"/>
    <p:sldId id="382" r:id="rId36"/>
    <p:sldId id="383" r:id="rId37"/>
    <p:sldId id="384" r:id="rId38"/>
    <p:sldId id="385" r:id="rId39"/>
    <p:sldId id="386" r:id="rId40"/>
    <p:sldId id="387" r:id="rId41"/>
    <p:sldId id="388" r:id="rId42"/>
    <p:sldId id="389" r:id="rId43"/>
    <p:sldId id="390" r:id="rId44"/>
    <p:sldId id="391" r:id="rId45"/>
    <p:sldId id="392" r:id="rId46"/>
    <p:sldId id="393" r:id="rId47"/>
    <p:sldId id="394" r:id="rId48"/>
    <p:sldId id="395" r:id="rId49"/>
    <p:sldId id="396" r:id="rId50"/>
    <p:sldId id="397" r:id="rId51"/>
    <p:sldId id="398" r:id="rId52"/>
    <p:sldId id="399" r:id="rId53"/>
    <p:sldId id="400" r:id="rId54"/>
    <p:sldId id="401" r:id="rId55"/>
    <p:sldId id="402" r:id="rId56"/>
    <p:sldId id="403" r:id="rId57"/>
    <p:sldId id="404" r:id="rId58"/>
    <p:sldId id="405" r:id="rId59"/>
    <p:sldId id="406" r:id="rId60"/>
    <p:sldId id="407" r:id="rId61"/>
    <p:sldId id="408" r:id="rId62"/>
    <p:sldId id="409" r:id="rId63"/>
    <p:sldId id="410" r:id="rId64"/>
    <p:sldId id="411" r:id="rId65"/>
    <p:sldId id="412" r:id="rId66"/>
    <p:sldId id="413" r:id="rId67"/>
    <p:sldId id="414" r:id="rId68"/>
    <p:sldId id="415" r:id="rId69"/>
    <p:sldId id="416" r:id="rId70"/>
    <p:sldId id="417" r:id="rId71"/>
    <p:sldId id="418" r:id="rId72"/>
    <p:sldId id="419" r:id="rId7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A7B92D-CA9B-4C9F-924F-769CFFAC16D1}" type="datetimeFigureOut">
              <a:rPr lang="ru-RU" smtClean="0"/>
              <a:pPr/>
              <a:t>07.06.2014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D6CF77-4E73-49F4-A4BD-5CD216572D6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07.06.2014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07.06.2014</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07.06.2014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07.06.2014</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07.06.2014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07.06.2014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07.06.2014</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07.06.2014</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07.06.2014</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2819400"/>
            <a:ext cx="8640960" cy="2769840"/>
          </a:xfrm>
        </p:spPr>
        <p:txBody>
          <a:bodyPr>
            <a:normAutofit fontScale="40000" lnSpcReduction="20000"/>
          </a:bodyPr>
          <a:lstStyle/>
          <a:p>
            <a:r>
              <a:rPr lang="ru-RU" b="1" dirty="0" smtClean="0"/>
              <a:t> </a:t>
            </a:r>
            <a:r>
              <a:rPr lang="ru-RU" sz="11200" dirty="0" smtClean="0"/>
              <a:t>Глава </a:t>
            </a:r>
            <a:r>
              <a:rPr lang="ru-RU" sz="16000" dirty="0" smtClean="0"/>
              <a:t>2</a:t>
            </a:r>
            <a:r>
              <a:rPr lang="ru-RU" sz="11200" dirty="0" smtClean="0"/>
              <a:t>. </a:t>
            </a:r>
          </a:p>
          <a:p>
            <a:r>
              <a:rPr lang="ru-RU" sz="9600" dirty="0" smtClean="0"/>
              <a:t>ЗАЩИТА ПРАВ И СВОБОД ЧЕЛОВЕКА И ГРАЖДАНИНА</a:t>
            </a:r>
          </a:p>
          <a:p>
            <a:r>
              <a:rPr lang="ru-RU" sz="9600" dirty="0" smtClean="0"/>
              <a:t> </a:t>
            </a:r>
            <a:endParaRPr lang="ru-RU" sz="16000" dirty="0" smtClean="0"/>
          </a:p>
          <a:p>
            <a:endParaRPr lang="ru-RU" sz="16000" b="1" dirty="0" smtClean="0"/>
          </a:p>
          <a:p>
            <a:endParaRPr lang="ru-RU" dirty="0"/>
          </a:p>
        </p:txBody>
      </p:sp>
      <p:sp>
        <p:nvSpPr>
          <p:cNvPr id="2" name="Заголовок 1"/>
          <p:cNvSpPr>
            <a:spLocks noGrp="1"/>
          </p:cNvSpPr>
          <p:nvPr>
            <p:ph type="ctrTitle"/>
          </p:nvPr>
        </p:nvSpPr>
        <p:spPr/>
        <p:txBody>
          <a:bodyPr/>
          <a:lstStyle/>
          <a:p>
            <a:r>
              <a:rPr lang="ru-RU" dirty="0" smtClean="0"/>
              <a:t>Конституция Республики Крым</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30</a:t>
            </a:r>
            <a:endParaRPr lang="ru-RU" dirty="0"/>
          </a:p>
        </p:txBody>
      </p:sp>
      <p:sp>
        <p:nvSpPr>
          <p:cNvPr id="3" name="Содержимое 2"/>
          <p:cNvSpPr>
            <a:spLocks noGrp="1"/>
          </p:cNvSpPr>
          <p:nvPr>
            <p:ph sz="quarter" idx="1"/>
          </p:nvPr>
        </p:nvSpPr>
        <p:spPr/>
        <p:txBody>
          <a:bodyPr>
            <a:normAutofit fontScale="70000" lnSpcReduction="20000"/>
          </a:bodyPr>
          <a:lstStyle/>
          <a:p>
            <a:pPr algn="just"/>
            <a:r>
              <a:rPr lang="ru-RU" dirty="0" smtClean="0"/>
              <a:t>1. Труд свободен. Каждый имеет право свободно распоряжаться своими способностями к труду, выбирать род деятельности и профессию.</a:t>
            </a:r>
          </a:p>
          <a:p>
            <a:pPr algn="just"/>
            <a:r>
              <a:rPr lang="ru-RU" dirty="0" smtClean="0"/>
              <a:t>2. Принудительный труд запрещен.</a:t>
            </a:r>
          </a:p>
          <a:p>
            <a:pPr algn="just"/>
            <a:r>
              <a:rPr lang="ru-RU" dirty="0" smtClean="0"/>
              <a:t>3. Каждый имеет право на труд в условиях, отвечающих требованиям безопасности и гигиены, на вознаграждение за труд без какой бы то ни было дискриминации и не ниже установленного федеральным законом минимального размера оплаты труда, а также право на защиту от безработицы.</a:t>
            </a:r>
          </a:p>
          <a:p>
            <a:pPr algn="just"/>
            <a:r>
              <a:rPr lang="ru-RU" dirty="0" smtClean="0"/>
              <a:t>4. Признается право на индивидуальные и коллективные трудовые споры с использованием установленных федеральным законом способов их разрешения, включая право на забастовку.</a:t>
            </a:r>
          </a:p>
          <a:p>
            <a:pPr algn="just"/>
            <a:r>
              <a:rPr lang="ru-RU" dirty="0" smtClean="0"/>
              <a:t>5. Каждый имеет право на отдых. Работающему по трудовому договору гарантируются установленные федеральным законом продолжительность рабочего времени, выходные и праздничные дни, оплачиваемый ежегодный отпуск.</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     </a:t>
            </a:r>
            <a:r>
              <a:rPr lang="ru-RU" sz="2900" dirty="0" smtClean="0"/>
              <a:t>1. Конституция в статье 30 провозглашает право на свободный труд, выбор деятельности; право на условия труда, соответствующие санитарно-гигиеническим требованиям; право на решение трудовых споров законными способами, включая право на забастовку. Основой для включения в Конституцию РК положений, закрепляющих право на свободный труд, вознаграждение и гарантии условий труда, стали Конституция РФ и международные документы. Гарантии данного положения Конституции можно найти и в Гражданском кодексе РФ, Трудовом кодексе РФ и Арбитражном процессуальном кодексе РФ, ответственность за их нарушение предусмотрена в Уголовном кодексе РФ. </a:t>
            </a:r>
            <a:r>
              <a:rPr lang="ru-RU" sz="2900" dirty="0" smtClean="0">
                <a:solidFill>
                  <a:srgbClr val="FF0000"/>
                </a:solidFill>
              </a:rPr>
              <a:t> </a:t>
            </a:r>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ru-RU" dirty="0" smtClean="0"/>
              <a:t>2. Согласно части 2 статьи 4 Трудового кодекса РФ принудительный труд - это выполнение работы под угрозой применения какого-либо наказания (насильственного воздействия). Также к принудительному труду относятся нарушение установленных сроков выплаты заработной платы или выплата ее не в полном размере; требование работодателем исполнения трудовых обязанностей от работника, если работник не обеспечен средствами коллективной или индивидуальной защиты либо работа угрожает жизни или здоровью работника.</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ru-RU" dirty="0" smtClean="0"/>
              <a:t>3. В Республике Крым и России принудительный труд запрещен. Сейчас свобода предполагает, что человек вправе не заниматься никаким трудом. Исключениями здесь, конечно, будут случаи, когда в качестве наказания или при прохождении службы человек обязан выполнить определенные работы, такие требования могут возникнуть при работе в чрезвычайных ситуациях и т.д. Тем не менее произвола здесь быть не может - законодательство определяет все случаи ограничения данной свободы.</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lstStyle/>
          <a:p>
            <a:pPr algn="just">
              <a:buNone/>
            </a:pPr>
            <a:endParaRPr lang="ru-RU" dirty="0" smtClean="0"/>
          </a:p>
          <a:p>
            <a:pPr algn="just">
              <a:buNone/>
            </a:pPr>
            <a:r>
              <a:rPr lang="ru-RU" dirty="0" smtClean="0"/>
              <a:t>4. Право на свободу труда неотделимо от права на безопасные условия труда, в качестве их гарантий Россия подписала конвенции Международной организации труда, определяющие требования безопасности и гигиены.</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5. Минимальный размер оплаты труда (общепринятая аббревиатура - МРОТ) - законодательно установленный минимум, применяемый для регулирования оплаты труда, а также для определения размеров пособий по временной нетрудоспособности. На данный момент МРОТ устанавливается Федеральным законом от 19 июня 2000 г. N 82-ФЗ "О минимальном размере оплаты труда". МРОТ устанавливается одновременно на всей территории РФ федеральным законом и не может быть ниже размера прожиточного минимума трудоспособного человека (часть 1 статьи 133 ТК РФ).</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85000" lnSpcReduction="10000"/>
          </a:bodyPr>
          <a:lstStyle/>
          <a:p>
            <a:pPr algn="just">
              <a:buNone/>
            </a:pPr>
            <a:r>
              <a:rPr lang="ru-RU" dirty="0" smtClean="0"/>
              <a:t>6. Право на защиту от безработицы закреплено конституционно, политика государства в области занятости предполагает решение этой острой для России проблемы - социальная защита безработных, создание новых рабочих мест и т.д. Правовые, экономические и организационные основы государственной политики содействия занятости населения, в том числе гарантии государства по реализации конституционных прав граждан РФ на труд и социальную защиту от безработицы, определяет Закон РФ от 19 апреля 1991 г. N 1032-1 "О занятости населения в Российской Федерации". Государство проводит политику содействия реализации прав граждан на полную, продуктивную и свободно избранную занятость.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55000" lnSpcReduction="20000"/>
          </a:bodyPr>
          <a:lstStyle/>
          <a:p>
            <a:pPr>
              <a:buNone/>
            </a:pPr>
            <a:r>
              <a:rPr lang="ru-RU" dirty="0" smtClean="0"/>
              <a:t>В соответствии с данным Законом государственная политика в области содействия занятости населения направлена на:</a:t>
            </a:r>
          </a:p>
          <a:p>
            <a:pPr marL="6350" indent="-6350">
              <a:buNone/>
            </a:pPr>
            <a:r>
              <a:rPr lang="ru-RU" dirty="0" smtClean="0"/>
              <a:t>- развитие трудовых ресурсов, повышение их мобильности, защиту национального рынка труда;</a:t>
            </a:r>
          </a:p>
          <a:p>
            <a:pPr marL="6350" indent="-6350">
              <a:buNone/>
            </a:pPr>
            <a:r>
              <a:rPr lang="ru-RU" dirty="0" smtClean="0"/>
              <a:t>- обеспечение равных возможностей всем гражданам Российской Федерации независимо от национальности, пола, возраста, социального положения, политических убеждений и отношения к религии в реализации права на добровольный труд и свободный выбор занятости;</a:t>
            </a:r>
          </a:p>
          <a:p>
            <a:pPr marL="6350" indent="-6350">
              <a:buNone/>
            </a:pPr>
            <a:r>
              <a:rPr lang="ru-RU" dirty="0" smtClean="0"/>
              <a:t>- создание условий, обеспечивающих достойную жизнь и свободное развитие человека;</a:t>
            </a:r>
          </a:p>
          <a:p>
            <a:pPr marL="6350" indent="-6350">
              <a:buNone/>
            </a:pPr>
            <a:r>
              <a:rPr lang="ru-RU" dirty="0" smtClean="0"/>
              <a:t>- поддержку трудовой и предпринимательской инициативы граждан, осуществляемой в рамках законности, содействие развитию их способностей к производительному, творческому труду;</a:t>
            </a:r>
          </a:p>
          <a:p>
            <a:pPr marL="6350" indent="-6350">
              <a:buNone/>
            </a:pPr>
            <a:r>
              <a:rPr lang="ru-RU" dirty="0" smtClean="0"/>
              <a:t>- осуществление мероприятий, способствующих занятости граждан, испытывающих трудности в поиске работы (инвалиды; лица, освобожденные из учреждений, исполняющих наказание в виде лишения свободы; несовершеннолетние в возрасте от 14 до 18 лет; лица </a:t>
            </a:r>
            <a:r>
              <a:rPr lang="ru-RU" dirty="0" err="1" smtClean="0"/>
              <a:t>предпенсионного</a:t>
            </a:r>
            <a:r>
              <a:rPr lang="ru-RU" dirty="0" smtClean="0"/>
              <a:t> возраста (за два года до наступления возраста, дающего право выхода на трудовую пенсию по старости, в том числе досрочно назначаемую трудовую пенсию по старости); беженцы и вынужденные переселенцы; граждане, уволенные с военной службы, и члены их семей; одинокие и многодетные родители, воспитывающие несовершеннолетних детей, детей-инвалидов; граждане, подвергшиеся воздействию радиации вследствие чернобыльской и других радиационных аварий и катастроф; граждане в возрасте от 18 до 20 лет из числа выпускников учреждений начального и среднего профессионального образования, ищущие работу впервые);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62500" lnSpcReduction="20000"/>
          </a:bodyPr>
          <a:lstStyle/>
          <a:p>
            <a:pPr marL="6350" indent="-6350">
              <a:buNone/>
            </a:pPr>
            <a:r>
              <a:rPr lang="ru-RU" dirty="0" smtClean="0"/>
              <a:t>- предупреждение массовой и сокращение длительной (более одного года) безработицы;</a:t>
            </a:r>
          </a:p>
          <a:p>
            <a:pPr marL="6350" indent="-6350">
              <a:buNone/>
            </a:pPr>
            <a:r>
              <a:rPr lang="ru-RU" dirty="0" smtClean="0"/>
              <a:t>- поощрение работодателей, сохраняющих действующие и создающих новые рабочие места прежде всего для граждан, испытывающих трудности в поиске работы;</a:t>
            </a:r>
          </a:p>
          <a:p>
            <a:pPr marL="6350" indent="-6350">
              <a:buNone/>
            </a:pPr>
            <a:r>
              <a:rPr lang="ru-RU" dirty="0" smtClean="0"/>
              <a:t>- объединение усилий участников рынка труда и согласованность их действий при реализации мероприятий по содействию занятости населения;</a:t>
            </a:r>
          </a:p>
          <a:p>
            <a:pPr marL="6350" indent="-6350">
              <a:buNone/>
            </a:pPr>
            <a:r>
              <a:rPr lang="ru-RU" dirty="0" smtClean="0"/>
              <a:t>- координацию деятельности в области занятости населения с деятельностью по другим направлениям экономической и социальной политики, включая </a:t>
            </a:r>
            <a:r>
              <a:rPr lang="ru-RU" dirty="0" err="1" smtClean="0"/>
              <a:t>инвестиционно-структурную</a:t>
            </a:r>
            <a:r>
              <a:rPr lang="ru-RU" dirty="0" smtClean="0"/>
              <a:t> политику, регулирование роста и распределение доходов, предупреждение инфляции;</a:t>
            </a:r>
          </a:p>
          <a:p>
            <a:pPr marL="6350" indent="-6350">
              <a:buNone/>
            </a:pPr>
            <a:r>
              <a:rPr lang="ru-RU" dirty="0" smtClean="0"/>
              <a:t>- координацию деятельности государственных органов, профессиональных союзов, иных представительных органов работников и работодателей в разработке и реализации мер по обеспечению занятости населения;</a:t>
            </a:r>
          </a:p>
          <a:p>
            <a:pPr marL="6350" indent="-6350">
              <a:buNone/>
            </a:pPr>
            <a:r>
              <a:rPr lang="ru-RU" dirty="0" smtClean="0"/>
              <a:t>- международное сотрудничество в решении проблем занятости населения, включая вопросы, связанные с трудовой деятельностью граждан Российской Федерации за пределами территории Российской Федерации и иностранных граждан на территории Российской Федерации, соблюдение международных трудовых норм.</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a:xfrm>
            <a:off x="251520" y="1412776"/>
            <a:ext cx="8503920" cy="5328592"/>
          </a:xfrm>
        </p:spPr>
        <p:txBody>
          <a:bodyPr>
            <a:noAutofit/>
          </a:bodyPr>
          <a:lstStyle/>
          <a:p>
            <a:pPr marL="6350" indent="-6350" algn="just">
              <a:buNone/>
            </a:pPr>
            <a:r>
              <a:rPr lang="ru-RU" sz="1800" dirty="0" smtClean="0"/>
              <a:t>      7. Индивидуальный трудовой спор - неурегулированные разногласия между работодателем и работником по вопросам применения трудового законодательства и иных нормативных правовых актов, содержащих нормы трудового права, коллективного договора, соглашения, локального нормативного акта, трудового договора (в том числе об установлении или изменении индивидуальных условий труда), о которых заявлено в орган по рассмотрению индивидуальных трудовых споров. Индивидуальным трудовым спором признается спор между работодателем и лицом, ранее состоявшим в трудовых отношениях с этим работодателем, а также лицом, изъявившим желание заключить трудовой договор с работодателем, в случае отказа работодателя от заключения такого договора. Коллективный трудовой спор - неурегулированные разногласия между работниками (их представителями) и работодателями (их представителями) по поводу установления и изменения условий труда (включая заработную плату), заключения, изменения и выполнения коллективных договоров, соглашений, а также в связи с отказом работодателя учесть мнение выборного представительного органа работников при принятии локальных нормативных актов. Порядок рассмотрения споров регулируется главами 60 и 61 ТК РФ.</a:t>
            </a:r>
          </a:p>
          <a:p>
            <a:pPr>
              <a:buNone/>
            </a:pP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28</a:t>
            </a:r>
            <a:endParaRPr lang="ru-RU" dirty="0"/>
          </a:p>
        </p:txBody>
      </p:sp>
      <p:sp>
        <p:nvSpPr>
          <p:cNvPr id="3" name="Содержимое 2"/>
          <p:cNvSpPr>
            <a:spLocks noGrp="1"/>
          </p:cNvSpPr>
          <p:nvPr>
            <p:ph sz="quarter" idx="1"/>
          </p:nvPr>
        </p:nvSpPr>
        <p:spPr/>
        <p:txBody>
          <a:bodyPr>
            <a:normAutofit fontScale="92500"/>
          </a:bodyPr>
          <a:lstStyle/>
          <a:p>
            <a:pPr algn="just"/>
            <a:r>
              <a:rPr lang="ru-RU" dirty="0" smtClean="0"/>
              <a:t>1. Право частной собственности охраняется законом.</a:t>
            </a:r>
          </a:p>
          <a:p>
            <a:pPr algn="just"/>
            <a:r>
              <a:rPr lang="ru-RU" dirty="0" smtClean="0"/>
              <a:t>2. Каждый вправе иметь имущество в собственности, владеть, пользоваться и распоряжаться им как единолично, так и совместно с другими  лицами.</a:t>
            </a:r>
          </a:p>
          <a:p>
            <a:pPr algn="just"/>
            <a:r>
              <a:rPr lang="ru-RU" dirty="0" smtClean="0"/>
              <a:t>3. Никто не может быть лишен своего имущества иначе как по решению суда. Принудительное отчуждение имущества для государственных нужд может быть произведено только при условии  предварительного и равноценного возмещения.</a:t>
            </a:r>
          </a:p>
          <a:p>
            <a:pPr algn="just"/>
            <a:r>
              <a:rPr lang="ru-RU" dirty="0" smtClean="0"/>
              <a:t>4. Право наследования гарантируется.</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a:xfrm>
            <a:off x="323528" y="1412776"/>
            <a:ext cx="8503920" cy="4896544"/>
          </a:xfrm>
        </p:spPr>
        <p:txBody>
          <a:bodyPr>
            <a:noAutofit/>
          </a:bodyPr>
          <a:lstStyle/>
          <a:p>
            <a:pPr marL="0" indent="0" algn="just">
              <a:buNone/>
            </a:pPr>
            <a:r>
              <a:rPr lang="ru-RU" sz="1700" dirty="0" smtClean="0"/>
              <a:t>8. Конституцией в пункте 4 статьи 30 признается право на забастовку как способ разрешения коллективного трудового спора. В соответствии со статьей 409 ТК РФ, если примирительные процедуры не привели к разрешению коллективного трудового спора либо работодатель уклоняется от примирительных процедур, не выполняет соглашение, достигнутое в ходе разрешения коллективного трудового спора, работники или их представители вправе приступить к организации забастовки. Участие в забастовке является добровольным. Никто не может быть принужден к участию или отказу от участия в забастовке. Лица, принуждающие работников к участию или отказу от участия в забастовке, несут дисциплинарную, административную, уголовную ответственность в порядке, установленном настоящим Кодексом, иными федеральными законами. Забастовка - прерогатива работников, представители работодателя не вправе организовывать забастовку и принимать в ней участие. Однако для соблюдения законности должен соблюдаться определенный порядок объявления забастовки и другие предусмотренные законодательством условия. Решение об объявлении забастовки принимается собранием (конференцией) работников организации по предложению представительного органа работников, ранее уполномоченного работниками на разрешение коллективного трудового спора</a:t>
            </a:r>
            <a:r>
              <a:rPr lang="ru-RU" sz="1800" dirty="0" smtClean="0"/>
              <a:t>. </a:t>
            </a:r>
            <a:endParaRPr lang="ru-RU"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77500" lnSpcReduction="20000"/>
          </a:bodyPr>
          <a:lstStyle/>
          <a:p>
            <a:pPr marL="6350" indent="-6350" algn="just">
              <a:buNone/>
            </a:pPr>
            <a:r>
              <a:rPr lang="ru-RU" dirty="0" smtClean="0"/>
              <a:t>Собрание работников считается правомочным, если на нем присутствует не менее двух третей от общего числа работников. Решение считается принятым, если за него проголосовало не менее половины работников, присутствующих на собрании. После пяти календарных дней работы примирительной комиссии может быть однократно объявлена часовая предупредительная забастовка, о которой работодатель должен быть предупрежден в письменной форме не позднее чем за три рабочих дня. При проведении предупредительной забастовки орган, ее возглавляющий, обеспечивает минимум необходимых работ, предусмотренных законом. О начале предстоящей забастовки работодатель должен быть предупрежден в письменной форме не позднее чем за десять календарных дней. Работодатель в свою очередь предупреждает о предстоящей забастовке службу по урегулированию коллективных трудовых споров.</a:t>
            </a:r>
          </a:p>
          <a:p>
            <a:pPr marL="6350" indent="-6350">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85000" lnSpcReduction="20000"/>
          </a:bodyPr>
          <a:lstStyle/>
          <a:p>
            <a:pPr algn="just">
              <a:buNone/>
            </a:pPr>
            <a:r>
              <a:rPr lang="ru-RU" dirty="0" smtClean="0"/>
              <a:t>В решении об объявлении забастовки указываются:</a:t>
            </a:r>
          </a:p>
          <a:p>
            <a:pPr algn="just">
              <a:buNone/>
            </a:pPr>
            <a:r>
              <a:rPr lang="ru-RU" dirty="0" smtClean="0"/>
              <a:t>- перечень разногласий сторон коллективного трудового спора, являющихся основанием для объявления и проведения забастовки;</a:t>
            </a:r>
          </a:p>
          <a:p>
            <a:pPr algn="just">
              <a:buNone/>
            </a:pPr>
            <a:r>
              <a:rPr lang="ru-RU" dirty="0" smtClean="0"/>
              <a:t>- дата и время начала забастовки, ее предполагаемая продолжительность и предполагаемое количество участников;</a:t>
            </a:r>
          </a:p>
          <a:p>
            <a:pPr algn="just">
              <a:buNone/>
            </a:pPr>
            <a:r>
              <a:rPr lang="ru-RU" dirty="0" smtClean="0"/>
              <a:t>- наименование органа, возглавляющего забастовку, состав представителей работников, уполномоченных на участие в примирительных процедурах;</a:t>
            </a:r>
          </a:p>
          <a:p>
            <a:pPr algn="just">
              <a:buNone/>
            </a:pPr>
            <a:r>
              <a:rPr lang="ru-RU" dirty="0" smtClean="0"/>
              <a:t>- предложения по минимуму необходимых работ (услуг), выполняемому в организации, филиале, представительстве, ином обособленном структурном подразделении в период проведения забастовки.</a:t>
            </a:r>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62500" lnSpcReduction="20000"/>
          </a:bodyPr>
          <a:lstStyle/>
          <a:p>
            <a:pPr marL="6350" indent="-6350" algn="just">
              <a:buNone/>
            </a:pPr>
            <a:r>
              <a:rPr lang="ru-RU" dirty="0" smtClean="0"/>
              <a:t>9. В связи с возможными неблагоприятными последствиями забастовок законодатель подробно регулирует случаи, при которых забастовка не допускается. В соответствии со статьей 413 ТК РФ признаются незаконными и не допускаются забастовки:</a:t>
            </a:r>
          </a:p>
          <a:p>
            <a:pPr marL="6350" indent="-6350" algn="just">
              <a:buNone/>
            </a:pPr>
            <a:r>
              <a:rPr lang="ru-RU" dirty="0" smtClean="0"/>
              <a:t>а) в периоды введения военного или чрезвычайного положения либо особых мер в соответствии с законодательством о чрезвычайном положении; в органах и организациях Вооруженных Сил РФ, других военных, военизированных и иных формированиях и организациях, ведающих вопросами обеспечения обороны страны, безопасности государства, аварийно-спасательных, поисково-спасательных, противопожарных работ, предупреждения или ликвидации стихийных бедствий и чрезвычайных ситуаций; в правоохранительных органах; в организациях, непосредственно обслуживающих особо опасные виды производств или оборудования, на станциях скорой и неотложной медицинской помощи;</a:t>
            </a:r>
          </a:p>
          <a:p>
            <a:pPr marL="6350" indent="-6350" algn="just">
              <a:buNone/>
            </a:pPr>
            <a:r>
              <a:rPr lang="ru-RU" dirty="0" smtClean="0"/>
              <a:t>б) в организациях, связанных с обеспечением жизнедеятельности населения (энергообеспечение, отопление и теплоснабжение, водоснабжение, газоснабжение, авиационный, железнодорожный и водный транспорт, связь, больницы), в том случае, если проведение забастовок создает угрозу обороне страны и безопасности государства, жизни и здоровью людей.</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77500" lnSpcReduction="20000"/>
          </a:bodyPr>
          <a:lstStyle/>
          <a:p>
            <a:pPr marL="6350" indent="-6350" algn="just">
              <a:buNone/>
            </a:pPr>
            <a:r>
              <a:rPr lang="ru-RU" dirty="0" smtClean="0"/>
              <a:t>Также забастовка при наличии коллективного трудового спора является незаконной, если она была объявлена без учета сроков, процедур и требований, предусмотренных настоящим Кодексом. Решение о признании забастовки незаконной принимается верховными судами республик, краевыми, областными судами, судами городов федерального значения, судами автономной области и автономных округов по заявлению работодателя или прокурора. В случае создания непосредственной угрозы жизни и здоровью людей суд вправе не начавшуюся забастовку отложить на срок до 30 дней, а начавшуюся - приостановить на тот же срок. В случаях, имеющих особое значение для обеспечения жизненно важных интересов РК и РФ  или отдельных ее территорий, Правительство РК и РФ вправе приостановить забастовку до решения вопроса соответствующим судом, но не более чем на десять календарных дней.</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77500" lnSpcReduction="20000"/>
          </a:bodyPr>
          <a:lstStyle/>
          <a:p>
            <a:pPr marL="6350" indent="-6350" algn="just">
              <a:buNone/>
            </a:pPr>
            <a:r>
              <a:rPr lang="ru-RU" dirty="0" smtClean="0"/>
              <a:t>10. Каждый имеет право на отдых. Время отдыха - время, в течение которого работник свободен от исполнения трудовых обязанностей и которое он может использовать по своему усмотрению. ТК РФ относит к видам времени отдыха перерывы в течение рабочего дня, ежедневный отдых, выходные дни, нерабочие праздничные дни и отпуска. В соответствии с ТК РФ работникам предоставляется перерыв для отдыха и питания продолжительностью не более двух часов. Перерыв не включается в рабочее время. Конкретное время обеденного перерыва (его начало и окончание), а также других перерывов в течение рабочего дня (на обогрев в холодное время года для лиц, работающих на открытом воздухе, перерывы между производственными операциями лицам, занятым на работах с вредными условиями труда, на работе с компьютерной и множительной техникой, для занятия производственной гимнастикой и т.д.) устанавливается в правилах внутреннего трудового распорядка предприятия.</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92500" lnSpcReduction="20000"/>
          </a:bodyPr>
          <a:lstStyle/>
          <a:p>
            <a:pPr marL="6350" indent="-6350" algn="just">
              <a:buNone/>
            </a:pPr>
            <a:r>
              <a:rPr lang="ru-RU" dirty="0" smtClean="0"/>
              <a:t>11. Предоставление выходных дней в неделю является обязательным для администрации. Общим выходным днем считается воскресенье. По общему правилу при пятидневной рабочей неделе выходными являются суббота и воскресенье, при шестидневной неделе - воскресенье. При совпадении выходного и праздничного дней выходной день переносится на следующий после праздничного рабочий день. Лицам, работающим в условиях шестидневной рабочей недели или других режимов, при которых субботние дни, совпадающие с праздничными, являются рабочими, перенос выходных дней не производится. Продолжительность еженедельного непрерывного отдыха должна быть не менее сорока двух часов.</a:t>
            </a:r>
          </a:p>
          <a:p>
            <a:pPr marL="6350" indent="-6350">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30</a:t>
            </a:r>
            <a:endParaRPr lang="ru-RU" dirty="0"/>
          </a:p>
        </p:txBody>
      </p:sp>
      <p:sp>
        <p:nvSpPr>
          <p:cNvPr id="3" name="Содержимое 2"/>
          <p:cNvSpPr>
            <a:spLocks noGrp="1"/>
          </p:cNvSpPr>
          <p:nvPr>
            <p:ph sz="quarter" idx="1"/>
          </p:nvPr>
        </p:nvSpPr>
        <p:spPr/>
        <p:txBody>
          <a:bodyPr>
            <a:normAutofit fontScale="77500" lnSpcReduction="20000"/>
          </a:bodyPr>
          <a:lstStyle/>
          <a:p>
            <a:pPr marL="6350" indent="-6350" algn="just">
              <a:buNone/>
            </a:pPr>
            <a:r>
              <a:rPr lang="ru-RU" dirty="0" smtClean="0"/>
              <a:t>12. Всем работникам предоставляются ежегодные отпуска с сохранением места работы (должности) и среднего заработка. Правом на ежегодный оплачиваемый отпуск обладают все лица, работающие по трудовому договору на предприятиях и в организациях, относящихся к любым формам собственности, независимо от степени занятости, места выполнения трудовых обязанностей, занимаемой должности или выполняемой работы, срока трудового договора и формы оплаты труда. Временные и сезонные работники имеют право на оплачиваемый отпуск наравне с другими работниками. Однако в связи с ограничением срока трудового договора этих категорий работников (до 2,4 месяцев - временные, до 6 месяцев - сезонные) практически реализовать свое право на отпуск они не могут. Вместо отпуска они получают денежную компенсацию пропорционально отработанному времени.</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31</a:t>
            </a:r>
            <a:endParaRPr lang="ru-RU" dirty="0"/>
          </a:p>
        </p:txBody>
      </p:sp>
      <p:sp>
        <p:nvSpPr>
          <p:cNvPr id="3" name="Содержимое 2"/>
          <p:cNvSpPr>
            <a:spLocks noGrp="1"/>
          </p:cNvSpPr>
          <p:nvPr>
            <p:ph sz="quarter" idx="1"/>
          </p:nvPr>
        </p:nvSpPr>
        <p:spPr/>
        <p:txBody>
          <a:bodyPr/>
          <a:lstStyle/>
          <a:p>
            <a:pPr algn="just"/>
            <a:endParaRPr lang="ru-RU" dirty="0" smtClean="0"/>
          </a:p>
          <a:p>
            <a:pPr algn="just"/>
            <a:r>
              <a:rPr lang="ru-RU" dirty="0" smtClean="0"/>
              <a:t>1. Материнство и детство, семья находятся под защитой государства.</a:t>
            </a:r>
          </a:p>
          <a:p>
            <a:pPr algn="just"/>
            <a:r>
              <a:rPr lang="ru-RU" dirty="0" smtClean="0"/>
              <a:t>2. Забота о детях, их воспитание – равное право и обязанность родителей.</a:t>
            </a:r>
          </a:p>
          <a:p>
            <a:pPr algn="just"/>
            <a:r>
              <a:rPr lang="ru-RU" dirty="0" smtClean="0"/>
              <a:t>3. Трудоспособные дети, достигшие 18 лет, должны заботиться о нетрудоспособных родителях.</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fontScale="70000" lnSpcReduction="20000"/>
          </a:bodyPr>
          <a:lstStyle/>
          <a:p>
            <a:pPr marL="6350" indent="-6350" algn="just">
              <a:buNone/>
            </a:pPr>
            <a:r>
              <a:rPr lang="ru-RU" dirty="0" smtClean="0"/>
              <a:t>1. Как известно, семья - ячейка общества, поэтому социальное здоровье общества определяется по защищенности семьи, прав детей.  Подтверждение государственной политики в данной области в действующей Конституции РК соответствует международно-правовым актам ООН по правам человека и свидетельствует о том значении, которое придается в современном социальном обществе семье, женщине-матери, детям. Существует немало гарантий, которые предлагает государство в защиту этих институтов. Это и программы социальной поддержки малоимущих, охрана здоровья, гарантированная Конституцией РК, и т.д. Юридическая поддержка этих прав осуществляется законодательно. Семейный кодекс РФ регулирует условия создания семьи и расторжения брака, правовую защиту семьи от произвольного вмешательства, алиментные отношения, вопросы содержания и воспитания детей, оставшихся без родителей. Гарантии прав и свобод семьи лежат не только в отрасли семейного права - так, трудовое законодательство регулирует условия труда беременных женщин, несовершеннолетних.</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28</a:t>
            </a:r>
            <a:endParaRPr lang="ru-RU" dirty="0"/>
          </a:p>
        </p:txBody>
      </p:sp>
      <p:sp>
        <p:nvSpPr>
          <p:cNvPr id="3" name="Содержимое 2"/>
          <p:cNvSpPr>
            <a:spLocks noGrp="1"/>
          </p:cNvSpPr>
          <p:nvPr>
            <p:ph sz="quarter" idx="1"/>
          </p:nvPr>
        </p:nvSpPr>
        <p:spPr/>
        <p:txBody>
          <a:bodyPr>
            <a:normAutofit/>
          </a:bodyPr>
          <a:lstStyle/>
          <a:p>
            <a:pPr algn="just">
              <a:buNone/>
            </a:pPr>
            <a:r>
              <a:rPr lang="ru-RU" dirty="0" smtClean="0"/>
              <a:t> </a:t>
            </a:r>
          </a:p>
          <a:p>
            <a:pPr>
              <a:buNone/>
            </a:pPr>
            <a:endParaRPr lang="ru-RU" dirty="0"/>
          </a:p>
        </p:txBody>
      </p:sp>
      <p:sp>
        <p:nvSpPr>
          <p:cNvPr id="1025" name="Rectangle 1"/>
          <p:cNvSpPr>
            <a:spLocks noChangeArrowheads="1"/>
          </p:cNvSpPr>
          <p:nvPr/>
        </p:nvSpPr>
        <p:spPr bwMode="auto">
          <a:xfrm>
            <a:off x="323528" y="1885474"/>
            <a:ext cx="835292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Важнейшим институтом социально-экономических отношений является закрепленное в Конституции РК право частной собственности, непременное условие демократической рыночной экономики. Собственность - это основа подлинной независимости человека и его уверенности в завтрашнем дне. Государство приняло на себя обязанность защищать частную собственность, обеспечивать ее неприкосновенность. Право частной собственности регулируется многими отраслями российского права.</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fontScale="77500" lnSpcReduction="20000"/>
          </a:bodyPr>
          <a:lstStyle/>
          <a:p>
            <a:pPr marL="6350" indent="-6350" algn="just">
              <a:buNone/>
            </a:pPr>
            <a:r>
              <a:rPr lang="ru-RU" dirty="0" smtClean="0"/>
              <a:t>2. Особая забота государства о материнстве и детстве также проявляется в ТК РФ, в котором отдельно предусмотрены особенности регулирования труда женщин и лиц с семейными обязательствами. Для таких лиц предусматриваются различные гарантии и льготы. В частности, ограничивается применение труда женщин на тяжелых работах и работах с вредными и опасными условиями труда, а также на подземных работах, за исключением нефизических работ или работ по санитарному и бытовому обслуживанию. Запрещается применение труда женщин на работах, связанных с подъемом и перемещением вручную тяжестей, превышающих предельно допустимые для них нормы. Беременным женщинам в соответствии с медицинским заключением и по их заявлению снижаются нормы выработки, нормы обслуживания либо эти женщины переводятся на другую работу, исключающую воздействие неблагоприятных производственных факторов, с сохранением среднего заработка по прежней работе.</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fontScale="77500" lnSpcReduction="20000"/>
          </a:bodyPr>
          <a:lstStyle/>
          <a:p>
            <a:pPr marL="6350" indent="-6350" algn="just">
              <a:buNone/>
            </a:pPr>
            <a:r>
              <a:rPr lang="ru-RU" dirty="0" smtClean="0"/>
              <a:t>Женщинам по их заявлению и в соответствии с медицинским заключением предоставляются отпуска по беременности и родам продолжительностью 70 (в случае многоплодной беременности - 84) календарных дней до родов и 70 (в случае осложненных родов - 86, при рождении двух или более детей - 110) календарных дней после родов с выплатой пособия по государственному социальному страхованию в установленном законом размере. По заявлению женщины ей предоставляется отпуск по уходу за ребенком до достижения им возраста трех лет. Порядок и сроки выплаты пособия по государственному социальному страхованию в период указанного отпуска определяются федеральным законом. Отпуска по уходу за ребенком могут быть использованы полностью или по частям также отцом ребенка, бабушкой, дедом, другим родственником или опекуном, фактически осуществляющим уход за ребенком.</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fontScale="85000" lnSpcReduction="10000"/>
          </a:bodyPr>
          <a:lstStyle/>
          <a:p>
            <a:pPr marL="6350" indent="-6350" algn="just">
              <a:buNone/>
            </a:pPr>
            <a:r>
              <a:rPr lang="ru-RU" dirty="0" smtClean="0"/>
              <a:t>Запрещается направление в служебные командировки, привлечение к сверхурочной работе, работе в ночное время, выходные и нерабочие праздничные дни беременных женщин. Направление в служебные командировки, привлечение к сверхурочной работе, работе в ночное время, выходные и нерабочие праздничные дни женщин, имеющих детей в возрасте до трех лет, допускаются только с их письменного согласия и при условии, что это не запрещено им медицинскими рекомендациями. При этом женщины, имеющие детей в возрасте до трех лет, должны быть ознакомлены в письменной форме со своим правом отказаться от направления в служебную командировку, привлечения к сверхурочной работе, работе в ночное время, выходные и нерабочие праздничные дни. </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lnSpcReduction="10000"/>
          </a:bodyPr>
          <a:lstStyle/>
          <a:p>
            <a:pPr marL="6350" indent="-6350" algn="just">
              <a:buNone/>
            </a:pPr>
            <a:r>
              <a:rPr lang="ru-RU" dirty="0" smtClean="0"/>
              <a:t>Для беременных женщин предусматривается защита от расторжения трудового договора по инициативе работодателя. В соответствии со статьей 261 ТК РФ такое расторжение договора беременными женщинами не допускается, за исключением случаев ликвидации организации. В случае истечения срочного трудового договора в период беременности женщины работодатель обязан по ее заявлению продлить срок трудового договора до наступления у нее права на отпуск по беременности и родам.</a:t>
            </a:r>
          </a:p>
          <a:p>
            <a:pPr marL="6350" indent="-6350">
              <a:buNone/>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fontScale="77500" lnSpcReduction="20000"/>
          </a:bodyPr>
          <a:lstStyle/>
          <a:p>
            <a:pPr marL="6350" indent="-6350" algn="just">
              <a:buNone/>
            </a:pPr>
            <a:r>
              <a:rPr lang="ru-RU" dirty="0" smtClean="0"/>
              <a:t>3. Российское государство уделяет внимание обеспечению прав ребенка в РФ. В соответствии с Федеральным законом от 24 июля 1998 г. N 124-ФЗ "Об основных гарантиях прав ребенка в Российской Федерации" органы государственной власти РФ, органы государственной власти РК, органы местного самоуправления, должностные лица указанных органов в соответствии со своей компетенцией содействуют ребенку в реализации и защите его прав и законных интересов с учетом возраста ребенка и в пределах установленного законодательством РФ объема дееспособности ребенка посредством принятия соответствующих нормативных правовых актов, проведения методической, информационной и иной работы с ребенком по разъяснению его прав и обязанностей, порядка защиты прав, установленных законодательством РФ, а также посредством поощрения исполнения ребенком обязанностей, поддержки практики </a:t>
            </a:r>
            <a:r>
              <a:rPr lang="ru-RU" dirty="0" err="1" smtClean="0"/>
              <a:t>правоприменения</a:t>
            </a:r>
            <a:r>
              <a:rPr lang="ru-RU" dirty="0" smtClean="0"/>
              <a:t> в области защиты прав и законных интересов ребенка. </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fontScale="77500" lnSpcReduction="20000"/>
          </a:bodyPr>
          <a:lstStyle/>
          <a:p>
            <a:pPr marL="0" indent="0" algn="just">
              <a:buNone/>
            </a:pPr>
            <a:r>
              <a:rPr lang="ru-RU" dirty="0" smtClean="0"/>
              <a:t>Родители ребенка (лица, их заменяющие) содействуют ему в осуществлении самостоятельных действий, направленных на реализацию и защиту его прав и законных интересов, с учетом возраста ребенка и в пределах установленного законодательством РФ объема дееспособности ребенка. Педагогические, медицинские, социальные работники, психологи и другие специалисты, которые в соответствии с законодательством РФ несут ответственность за работу по воспитанию, образованию, охране здоровья, социальной защите и социальному обслуживанию ребенка, по поручению органов опеки и попечительства и других компетентных органов могут участвовать в мероприятиях по обеспечению защиты прав и законных интересов ребенка в органах образования, здравоохранения, труда и социального развития, правоохранительных и других органах, занимающихся защитой прав ребенка. </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fontScale="70000" lnSpcReduction="20000"/>
          </a:bodyPr>
          <a:lstStyle/>
          <a:p>
            <a:pPr marL="6350" indent="-6350" algn="just">
              <a:buNone/>
            </a:pPr>
            <a:r>
              <a:rPr lang="ru-RU" dirty="0" smtClean="0"/>
              <a:t>Дети, находящиеся в соответствующем образовательном учреждении, специальном учебно-воспитательном учреждении, учреждении здравоохранения, учреждении социального обслуживания или ином учреждении, в котором осуществляются уход за ними, образовательный и воспитательный процессы, их защита или лечение, имеют право на периодическую оценку соответствия предоставляемых им услуг государственным минимальным социальным стандартам основных показателей качества жизни детей. Данная оценка проводится уполномоченным органом исполнительной власти, органом местного самоуправления на основании обращений детей и их законных представителей в порядке, установленном законодательством РФ. Должностные лица указанных учреждений обязаны устранить выявленные нарушения и информировать об этом соответствующий уполномоченный орган в сроки, предусмотренные соответствующими нормативными актами об оценке предоставляемых детям услуг в области образования, воспитания, лечения, социальных и иных услуг. Неисполнение должностными лицами предписаний об устранении нарушений влечет за собой административную ответственность.</a:t>
            </a:r>
          </a:p>
          <a:p>
            <a:pPr marL="6350" indent="-6350">
              <a:buNone/>
            </a:pP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fontScale="85000" lnSpcReduction="20000"/>
          </a:bodyPr>
          <a:lstStyle/>
          <a:p>
            <a:pPr marL="6350" indent="-6350" algn="just">
              <a:buNone/>
            </a:pPr>
            <a:r>
              <a:rPr lang="ru-RU" dirty="0" smtClean="0"/>
              <a:t>4. Права и обязанности родителей подробно регулируются Семейным кодексом РФ. Статья 63 Кодекса предусматривает права и обязанности родителей по воспитанию и образованию детей. Статья 64 определяет права и обязанности родителей по защите прав и интересов детей.</a:t>
            </a:r>
          </a:p>
          <a:p>
            <a:pPr marL="6350" indent="-6350" algn="just">
              <a:buNone/>
            </a:pPr>
            <a:r>
              <a:rPr lang="ru-RU" dirty="0" smtClean="0"/>
              <a:t>Забота о детях является не только правом, но и обязанностью родителей. Статья 156 УК РФ предусматривает, что за неисполнение или ненадлежащее исполнение обязанностей по воспитанию несовершеннолетнего родителем или иным лицом, на которое возложены эти обязанности, если это деяние соединено с жестоким обращением с несовершеннолетним, родители могут быть привлечены к уголовной ответственности.</a:t>
            </a:r>
          </a:p>
          <a:p>
            <a:pPr marL="6350" indent="-6350">
              <a:buNone/>
            </a:pP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31</a:t>
            </a:r>
            <a:endParaRPr lang="ru-RU" dirty="0"/>
          </a:p>
        </p:txBody>
      </p:sp>
      <p:sp>
        <p:nvSpPr>
          <p:cNvPr id="3" name="Содержимое 2"/>
          <p:cNvSpPr>
            <a:spLocks noGrp="1"/>
          </p:cNvSpPr>
          <p:nvPr>
            <p:ph sz="quarter" idx="1"/>
          </p:nvPr>
        </p:nvSpPr>
        <p:spPr/>
        <p:txBody>
          <a:bodyPr>
            <a:normAutofit fontScale="92500" lnSpcReduction="20000"/>
          </a:bodyPr>
          <a:lstStyle/>
          <a:p>
            <a:pPr marL="6350" indent="-6350" algn="just">
              <a:buNone/>
            </a:pPr>
            <a:r>
              <a:rPr lang="ru-RU" dirty="0" smtClean="0"/>
              <a:t>5. Закон также обязывает детей заботиться о своих родителях и оказывать им помощь, а если они нетрудоспособны и нуждаются - содержать их. При отказе в материальном обеспечении родителей необходимые средства (алименты) взыскиваются с трудоспособных совершеннолетних детей по суду, при злостном уклонении от уплаты алиментов они могут быть привлечены к уголовной ответственности (статья 157 УК). Размер участия каждого из детей в содержании родителей определяется судом исходя из материального и семейного положения родителей и детей и других заслуживающих внимания интересов сторон в твердой денежной сумме, выплачиваемой помесячно.</a:t>
            </a:r>
          </a:p>
          <a:p>
            <a:pPr marL="6350" indent="-6350">
              <a:buNone/>
            </a:pP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32</a:t>
            </a:r>
            <a:endParaRPr lang="ru-RU" dirty="0"/>
          </a:p>
        </p:txBody>
      </p:sp>
      <p:sp>
        <p:nvSpPr>
          <p:cNvPr id="3" name="Содержимое 2"/>
          <p:cNvSpPr>
            <a:spLocks noGrp="1"/>
          </p:cNvSpPr>
          <p:nvPr>
            <p:ph sz="quarter" idx="1"/>
          </p:nvPr>
        </p:nvSpPr>
        <p:spPr/>
        <p:txBody>
          <a:bodyPr>
            <a:normAutofit/>
          </a:bodyPr>
          <a:lstStyle/>
          <a:p>
            <a:pPr algn="just"/>
            <a:r>
              <a:rPr lang="ru-RU" dirty="0" smtClean="0"/>
              <a:t>1. Каждому гарантируется социальное обеспечение по возрасту, в случае болезни, инвалидности, потери кормильца, для воспитания детей и в иных           случаях, установленных законом.</a:t>
            </a:r>
          </a:p>
          <a:p>
            <a:pPr algn="just"/>
            <a:r>
              <a:rPr lang="ru-RU" dirty="0" smtClean="0"/>
              <a:t>2. Государственные пенсии и социальные пособия устанавливаются законом.</a:t>
            </a:r>
          </a:p>
          <a:p>
            <a:pPr algn="just"/>
            <a:r>
              <a:rPr lang="ru-RU" dirty="0" smtClean="0"/>
              <a:t>3. Поощряются добровольное социальное страхование, создание дополнительных форм социального обеспечения и благотворительность.</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28</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2. Часть 2 статьи 28 раскрывает содержание права частной собственности физических и юридических лиц. Под владением понимается фактическое обладание принадлежащей собственнику вещью (имуществом), так называемое фактическое держание ее в своих руках. Под пользованием понимается извлечение из имущества его полезных свойств, под распоряжением - законная возможность полной или частичной передачи прав на него другим лицам. Правомочия владения, пользования и распоряжения имуществом регулируются и охраняются гражданским законодательством.</a:t>
            </a:r>
          </a:p>
          <a:p>
            <a:pPr>
              <a:buNone/>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32</a:t>
            </a:r>
            <a:endParaRPr lang="ru-RU" dirty="0"/>
          </a:p>
        </p:txBody>
      </p:sp>
      <p:sp>
        <p:nvSpPr>
          <p:cNvPr id="3" name="Содержимое 2"/>
          <p:cNvSpPr>
            <a:spLocks noGrp="1"/>
          </p:cNvSpPr>
          <p:nvPr>
            <p:ph sz="quarter" idx="1"/>
          </p:nvPr>
        </p:nvSpPr>
        <p:spPr/>
        <p:txBody>
          <a:bodyPr/>
          <a:lstStyle/>
          <a:p>
            <a:pPr marL="0" indent="1588" algn="just">
              <a:buNone/>
            </a:pPr>
            <a:r>
              <a:rPr lang="ru-RU" dirty="0" smtClean="0"/>
              <a:t>1. Содержание данной статьи конкретизирует конституционное положение о том, </a:t>
            </a:r>
            <a:r>
              <a:rPr lang="ru-RU" smtClean="0"/>
              <a:t>что </a:t>
            </a:r>
            <a:r>
              <a:rPr lang="ru-RU" smtClean="0"/>
              <a:t>Республика </a:t>
            </a:r>
            <a:r>
              <a:rPr lang="ru-RU" dirty="0" smtClean="0"/>
              <a:t>Крым - социальное государство. Социальное обеспечение - это участие общества в содержании тех своих членов, которые из-за нетрудоспособности либо некоторых других, не зависящих от них причин не имеют достаточных средств к существованию.</a:t>
            </a:r>
          </a:p>
          <a:p>
            <a:pPr marL="0" indent="1588">
              <a:buNone/>
            </a:pP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32</a:t>
            </a:r>
            <a:endParaRPr lang="ru-RU" dirty="0"/>
          </a:p>
        </p:txBody>
      </p:sp>
      <p:sp>
        <p:nvSpPr>
          <p:cNvPr id="3" name="Содержимое 2"/>
          <p:cNvSpPr>
            <a:spLocks noGrp="1"/>
          </p:cNvSpPr>
          <p:nvPr>
            <p:ph sz="quarter" idx="1"/>
          </p:nvPr>
        </p:nvSpPr>
        <p:spPr/>
        <p:txBody>
          <a:bodyPr>
            <a:normAutofit fontScale="92500" lnSpcReduction="20000"/>
          </a:bodyPr>
          <a:lstStyle/>
          <a:p>
            <a:pPr marL="0" indent="1588" algn="just">
              <a:buNone/>
            </a:pPr>
            <a:r>
              <a:rPr lang="ru-RU" dirty="0" smtClean="0"/>
              <a:t>2. Часть 1 статьи 32 перечисляет основания социального обеспечения. Это и определенные возрастные периоды в жизни человека, и состояние здоровья либо трудоспособности (болезнь, инвалидность), и выполнение либо невозможность дальнейшего выполнения семейных обязанностей (воспитание детей, потеря кормильца). Данный перечень не является исчерпывающим, поскольку социальное обеспечение может предоставляться и в иных случаях, установленных законом. К ним, в частности, относятся пребывание в отпусках по беременности и родам и по уходу за ребенком в возрасте до полутора лет, приобретение статуса безработного и др.</a:t>
            </a:r>
          </a:p>
          <a:p>
            <a:pPr marL="0" indent="1588">
              <a:buNone/>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32</a:t>
            </a:r>
            <a:endParaRPr lang="ru-RU" dirty="0"/>
          </a:p>
        </p:txBody>
      </p:sp>
      <p:sp>
        <p:nvSpPr>
          <p:cNvPr id="3" name="Содержимое 2"/>
          <p:cNvSpPr>
            <a:spLocks noGrp="1"/>
          </p:cNvSpPr>
          <p:nvPr>
            <p:ph sz="quarter" idx="1"/>
          </p:nvPr>
        </p:nvSpPr>
        <p:spPr/>
        <p:txBody>
          <a:bodyPr>
            <a:normAutofit fontScale="70000" lnSpcReduction="20000"/>
          </a:bodyPr>
          <a:lstStyle/>
          <a:p>
            <a:pPr marL="0" indent="1588" algn="just">
              <a:buNone/>
            </a:pPr>
            <a:r>
              <a:rPr lang="ru-RU" dirty="0" smtClean="0"/>
              <a:t>3. Пенсионное законодательство России состоит в основном из двух законов - Федерального закона от 17 декабря 2001 г. N 173-ФЗ "О трудовых пенсиях в Российской Федерации" и Федерального закона от 15 декабря 2001 г. N 166-ФЗ "О государственном пенсионном обеспечении в Российской Федерации". В соответствии с Федеральным законом "О государственном пенсионном обеспечении в Российской Федерации" пенсия по государственному пенсионному обеспечению - ежемесячная государственная денежная выплата, право на получение которой определяется в соответствии с условиями и нормами, установленными настоящим Федеральным законом, и которая предоставляется гражданам в целях компенсации им заработка (дохода), утраченного в связи с прекращением государственной службы при достижении установленной законом выслуги при выходе на трудовую пенсию по старости (инвалидности); либо в целях компенсации вреда, нанесенного здоровью граждан при прохождении военной службы, в результате радиационных или техногенных катастроф, в случае наступления инвалидности или потери кормильца, при достижении установленного законом возраста; либо нетрудоспособным гражданам в целях предоставления им средств к существованию.</a:t>
            </a:r>
          </a:p>
          <a:p>
            <a:pPr marL="0" indent="1588">
              <a:buNone/>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32</a:t>
            </a:r>
            <a:endParaRPr lang="ru-RU" dirty="0"/>
          </a:p>
        </p:txBody>
      </p:sp>
      <p:sp>
        <p:nvSpPr>
          <p:cNvPr id="3" name="Содержимое 2"/>
          <p:cNvSpPr>
            <a:spLocks noGrp="1"/>
          </p:cNvSpPr>
          <p:nvPr>
            <p:ph sz="quarter" idx="1"/>
          </p:nvPr>
        </p:nvSpPr>
        <p:spPr/>
        <p:txBody>
          <a:bodyPr>
            <a:normAutofit fontScale="70000" lnSpcReduction="20000"/>
          </a:bodyPr>
          <a:lstStyle/>
          <a:p>
            <a:pPr marL="0" indent="1588" algn="just">
              <a:buNone/>
            </a:pPr>
            <a:r>
              <a:rPr lang="ru-RU" dirty="0" smtClean="0"/>
              <a:t>Право на пенсию по государственному пенсионному обеспечению имеют:</a:t>
            </a:r>
          </a:p>
          <a:p>
            <a:pPr marL="0" indent="1588" algn="just">
              <a:buNone/>
            </a:pPr>
            <a:r>
              <a:rPr lang="ru-RU" dirty="0" smtClean="0"/>
              <a:t>1) федеральные государственные служащие;</a:t>
            </a:r>
          </a:p>
          <a:p>
            <a:pPr marL="0" indent="1588" algn="just">
              <a:buNone/>
            </a:pPr>
            <a:r>
              <a:rPr lang="ru-RU" dirty="0" smtClean="0"/>
              <a:t>2) военнослужащие;</a:t>
            </a:r>
          </a:p>
          <a:p>
            <a:pPr marL="0" indent="1588" algn="just">
              <a:buNone/>
            </a:pPr>
            <a:r>
              <a:rPr lang="ru-RU" dirty="0" smtClean="0"/>
              <a:t>3) участники Великой Отечественной войны;</a:t>
            </a:r>
          </a:p>
          <a:p>
            <a:pPr marL="0" indent="1588" algn="just">
              <a:buNone/>
            </a:pPr>
            <a:r>
              <a:rPr lang="ru-RU" dirty="0" smtClean="0"/>
              <a:t>4) граждане, награжденные знаком "Жителю блокадного Ленинграда";</a:t>
            </a:r>
          </a:p>
          <a:p>
            <a:pPr marL="0" indent="1588" algn="just">
              <a:buNone/>
            </a:pPr>
            <a:r>
              <a:rPr lang="ru-RU" dirty="0" smtClean="0"/>
              <a:t>5) граждане, пострадавшие в результате радиационных или техногенных катастроф;</a:t>
            </a:r>
          </a:p>
          <a:p>
            <a:pPr marL="0" indent="1588" algn="just">
              <a:buNone/>
            </a:pPr>
            <a:r>
              <a:rPr lang="ru-RU" dirty="0" smtClean="0"/>
              <a:t>6) нетрудоспособные граждане.</a:t>
            </a:r>
          </a:p>
          <a:p>
            <a:pPr marL="0" indent="1588" algn="just">
              <a:buNone/>
            </a:pPr>
            <a:r>
              <a:rPr lang="ru-RU" dirty="0" smtClean="0"/>
              <a:t>Гражданам, имеющим одновременно право на различные пенсии в соответствии с законодательством Российской Федерации, устанавливается одна пенсия по их выбору, если иное не предусмотрено федеральным законом. Право на одновременное получение двух пенсий предоставляется только в случаях, прямо предусмотренных законом.</a:t>
            </a:r>
          </a:p>
          <a:p>
            <a:pPr marL="0" indent="1588" algn="just">
              <a:buNone/>
            </a:pPr>
            <a:r>
              <a:rPr lang="ru-RU" dirty="0" smtClean="0"/>
              <a:t>Данный Закон содержит перечень видов пенсий по государственному пенсионному обеспечению: пенсия за выслугу лет; пенсия по старости; пенсия по инвалидности; социальная пенсия.</a:t>
            </a:r>
          </a:p>
          <a:p>
            <a:pPr marL="0" indent="1588">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32</a:t>
            </a:r>
            <a:endParaRPr lang="ru-RU" dirty="0"/>
          </a:p>
        </p:txBody>
      </p:sp>
      <p:sp>
        <p:nvSpPr>
          <p:cNvPr id="3" name="Содержимое 2"/>
          <p:cNvSpPr>
            <a:spLocks noGrp="1"/>
          </p:cNvSpPr>
          <p:nvPr>
            <p:ph sz="quarter" idx="1"/>
          </p:nvPr>
        </p:nvSpPr>
        <p:spPr/>
        <p:txBody>
          <a:bodyPr>
            <a:normAutofit fontScale="70000" lnSpcReduction="20000"/>
          </a:bodyPr>
          <a:lstStyle/>
          <a:p>
            <a:pPr marL="0" indent="1588" algn="just">
              <a:buNone/>
            </a:pPr>
            <a:r>
              <a:rPr lang="ru-RU" sz="2900" dirty="0" smtClean="0"/>
              <a:t>4. Закон "О трудовых пенсиях в Российской Федерации" дал определение трудовым пенсиям. Трудовая пенсия - это ежемесячная денежная выплата в целях компенсации гражданам заработной платы или иного дохода, которые получали застрахованные лица перед установлением им трудовой пенсии либо утратили нетрудоспособные члены семьи застрахованных лиц в связи со смертью этих лиц, право на которую определяется в соответствии с условиями и нормами, установленными законом. Закон в статье 7 установил общие условия назначения трудовой пенсии по старости. Право на трудовую пенсию по старости имеют мужчины, достигшие возраста 60 лет, и женщины, достигшие возраста 55 лет. Трудовая пенсия по старости назначается при наличии не менее пяти лет страхового стажа. Страховой стаж - это учитываемая при определении права на трудовую пенсию суммарная продолжительность периодов работы и иной деятельности, в течение которых уплачивались страховые взносы в Пенсионный фонд РФ, а также иных периодов, засчитываемых в страховой стаж.</a:t>
            </a:r>
          </a:p>
          <a:p>
            <a:pPr marL="0" indent="1588">
              <a:buNone/>
            </a:pP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32</a:t>
            </a:r>
            <a:endParaRPr lang="ru-RU" dirty="0"/>
          </a:p>
        </p:txBody>
      </p:sp>
      <p:sp>
        <p:nvSpPr>
          <p:cNvPr id="3" name="Содержимое 2"/>
          <p:cNvSpPr>
            <a:spLocks noGrp="1"/>
          </p:cNvSpPr>
          <p:nvPr>
            <p:ph sz="quarter" idx="1"/>
          </p:nvPr>
        </p:nvSpPr>
        <p:spPr/>
        <p:txBody>
          <a:bodyPr>
            <a:normAutofit lnSpcReduction="10000"/>
          </a:bodyPr>
          <a:lstStyle/>
          <a:p>
            <a:pPr marL="0" indent="1588" algn="just">
              <a:buNone/>
            </a:pPr>
            <a:r>
              <a:rPr lang="ru-RU" dirty="0" smtClean="0"/>
              <a:t>5. 11 августа 1995 г. был принят Федеральный закон N 135-ФЗ "О благотворительной деятельности и благотворительных организациях". Одной из целей благотворительной деятельности является социальная поддержка и защита граждан, включая улучшение материального положения малообеспеченных, социальную реабилитацию безработных инвалидов и иных лиц, которые в силу своих физических или интеллектуальных особенностей, иных обстоятельств не способны самостоятельно реализовывать свои права и законные интересы.</a:t>
            </a:r>
          </a:p>
          <a:p>
            <a:pPr marL="0" indent="1588">
              <a:buNone/>
            </a:pP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33</a:t>
            </a:r>
            <a:endParaRPr lang="ru-RU" dirty="0"/>
          </a:p>
        </p:txBody>
      </p:sp>
      <p:sp>
        <p:nvSpPr>
          <p:cNvPr id="3" name="Содержимое 2"/>
          <p:cNvSpPr>
            <a:spLocks noGrp="1"/>
          </p:cNvSpPr>
          <p:nvPr>
            <p:ph sz="quarter" idx="1"/>
          </p:nvPr>
        </p:nvSpPr>
        <p:spPr/>
        <p:txBody>
          <a:bodyPr>
            <a:normAutofit fontScale="92500" lnSpcReduction="20000"/>
          </a:bodyPr>
          <a:lstStyle/>
          <a:p>
            <a:pPr algn="just"/>
            <a:r>
              <a:rPr lang="ru-RU" dirty="0" smtClean="0"/>
              <a:t>1. Каждый имеет право на жилище. Никто не может быть произвольно лишен жилища.</a:t>
            </a:r>
          </a:p>
          <a:p>
            <a:pPr algn="just"/>
            <a:r>
              <a:rPr lang="ru-RU" dirty="0" smtClean="0"/>
              <a:t>2. Органы государственной власти Республики Крым и органы местного самоуправления, образованные на территории Республики Крым, поощряют жилищное строительство, создают условия для осуществления права на жилище.</a:t>
            </a:r>
          </a:p>
          <a:p>
            <a:pPr algn="just"/>
            <a:r>
              <a:rPr lang="ru-RU" dirty="0" smtClean="0"/>
              <a:t>3. Малоимущим, иным указанным в законе гражданам, нуждающимся в жилище, оно предоставляется бесплатно или за доступную плату из государственных, муниципальных и других жилищных фондов в соответствии с установленными законом нормами.</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33</a:t>
            </a:r>
            <a:endParaRPr lang="ru-RU" dirty="0"/>
          </a:p>
        </p:txBody>
      </p:sp>
      <p:sp>
        <p:nvSpPr>
          <p:cNvPr id="3" name="Содержимое 2"/>
          <p:cNvSpPr>
            <a:spLocks noGrp="1"/>
          </p:cNvSpPr>
          <p:nvPr>
            <p:ph sz="quarter" idx="1"/>
          </p:nvPr>
        </p:nvSpPr>
        <p:spPr/>
        <p:txBody>
          <a:bodyPr/>
          <a:lstStyle/>
          <a:p>
            <a:pPr marL="0" indent="0" algn="just">
              <a:buNone/>
            </a:pPr>
            <a:r>
              <a:rPr lang="ru-RU" dirty="0" smtClean="0"/>
              <a:t>1. Право на жилище - это право пользоваться жилищем на законных основаниях, регулируемое федеральным законодательством (Жилищный кодекс, ГК и т.д.). Предполагается система мер, способствующих обеспечению жильем граждан из муниципального и государственного фонда, проведению кредитно-финансовой политики и т.д.</a:t>
            </a:r>
          </a:p>
          <a:p>
            <a:pPr marL="0" indent="0">
              <a:buNone/>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33</a:t>
            </a:r>
            <a:endParaRPr lang="ru-RU" dirty="0"/>
          </a:p>
        </p:txBody>
      </p:sp>
      <p:sp>
        <p:nvSpPr>
          <p:cNvPr id="3" name="Содержимое 2"/>
          <p:cNvSpPr>
            <a:spLocks noGrp="1"/>
          </p:cNvSpPr>
          <p:nvPr>
            <p:ph sz="quarter" idx="1"/>
          </p:nvPr>
        </p:nvSpPr>
        <p:spPr/>
        <p:txBody>
          <a:bodyPr/>
          <a:lstStyle/>
          <a:p>
            <a:pPr marL="0" indent="1588" algn="just">
              <a:buNone/>
              <a:tabLst>
                <a:tab pos="0" algn="l"/>
              </a:tabLst>
            </a:pPr>
            <a:r>
              <a:rPr lang="ru-RU" dirty="0" smtClean="0"/>
              <a:t>2. Однако строительство жилых помещений должно осуществляться не только государством, но и индивидуально самими гражданами и создаваемыми ими кооперативами. Согласно этой статье органы государственной власти и местного самоуправления должны поощрять жилищное строительство. Поощряется кооперативное и индивидуальное жилищное строительство, развита широкая система ссуд на это, не облагаемых налогами.</a:t>
            </a:r>
          </a:p>
          <a:p>
            <a:pPr marL="0" indent="1588">
              <a:buNone/>
              <a:tabLst>
                <a:tab pos="0" algn="l"/>
              </a:tabLst>
            </a:pP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33</a:t>
            </a:r>
            <a:endParaRPr lang="ru-RU" dirty="0"/>
          </a:p>
        </p:txBody>
      </p:sp>
      <p:sp>
        <p:nvSpPr>
          <p:cNvPr id="3" name="Содержимое 2"/>
          <p:cNvSpPr>
            <a:spLocks noGrp="1"/>
          </p:cNvSpPr>
          <p:nvPr>
            <p:ph sz="quarter" idx="1"/>
          </p:nvPr>
        </p:nvSpPr>
        <p:spPr/>
        <p:txBody>
          <a:bodyPr/>
          <a:lstStyle/>
          <a:p>
            <a:pPr marL="0" indent="1588" algn="just">
              <a:buNone/>
            </a:pPr>
            <a:r>
              <a:rPr lang="ru-RU" dirty="0" smtClean="0"/>
              <a:t>3. Жилищным кодексом РФ предусмотрено предоставление жилого помещения по договору социального найма из государственного или муниципального жилищного фонда малоимущим гражданам, признанным нуждающимися в жилых помещениях.</a:t>
            </a:r>
          </a:p>
          <a:p>
            <a:pPr marL="0" indent="1588">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28</a:t>
            </a:r>
            <a:endParaRPr lang="ru-RU" dirty="0"/>
          </a:p>
        </p:txBody>
      </p:sp>
      <p:sp>
        <p:nvSpPr>
          <p:cNvPr id="3" name="Содержимое 2"/>
          <p:cNvSpPr>
            <a:spLocks noGrp="1"/>
          </p:cNvSpPr>
          <p:nvPr>
            <p:ph sz="quarter" idx="1"/>
          </p:nvPr>
        </p:nvSpPr>
        <p:spPr/>
        <p:txBody>
          <a:bodyPr>
            <a:normAutofit fontScale="92500" lnSpcReduction="20000"/>
          </a:bodyPr>
          <a:lstStyle/>
          <a:p>
            <a:pPr algn="just">
              <a:buNone/>
            </a:pPr>
            <a:r>
              <a:rPr lang="ru-RU" dirty="0" smtClean="0"/>
              <a:t>3. Часть 3 статьи устанавливает, что никто не может быть лишен имущества без вступившего в законную силу решения суда; отчуждение имущества может быть произведено только в предусмотренных законом случаях. В статье 235 ГК РФ перечислены такие случаи. Это обращение взыскания на имущество по обязательствам (статья 237); отчуждение имущества, которое в силу закона не может принадлежать данному лицу (статья 238); отчуждение недвижимого имущества в связи с изъятием участка (статья 239); выкуп бесхозяйственно </a:t>
            </a:r>
            <a:r>
              <a:rPr lang="ru-RU" dirty="0" err="1" smtClean="0"/>
              <a:t>содержимых</a:t>
            </a:r>
            <a:r>
              <a:rPr lang="ru-RU" dirty="0" smtClean="0"/>
              <a:t> культурных ценностей, домашних животных (статьи 240 и 241); реквизиция (статья 242); конфискация (статья 243) и др.</a:t>
            </a:r>
          </a:p>
          <a:p>
            <a:pPr>
              <a:buNone/>
            </a:pP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34</a:t>
            </a:r>
            <a:endParaRPr lang="ru-RU" dirty="0"/>
          </a:p>
        </p:txBody>
      </p:sp>
      <p:sp>
        <p:nvSpPr>
          <p:cNvPr id="3" name="Содержимое 2"/>
          <p:cNvSpPr>
            <a:spLocks noGrp="1"/>
          </p:cNvSpPr>
          <p:nvPr>
            <p:ph sz="quarter" idx="1"/>
          </p:nvPr>
        </p:nvSpPr>
        <p:spPr/>
        <p:txBody>
          <a:bodyPr>
            <a:normAutofit fontScale="77500" lnSpcReduction="20000"/>
          </a:bodyPr>
          <a:lstStyle/>
          <a:p>
            <a:pPr algn="just"/>
            <a:r>
              <a:rPr lang="ru-RU" dirty="0" smtClean="0"/>
              <a:t>1. Каждый имеет право на охрану здоровья и медицинскую помощь. В Республике Крым медицинская помощь в государственных и муниципальных учреждениях здравоохранения оказывается гражданам бесплатно за счет средств соответствующего бюджета, страховых взносов, других поступлений.</a:t>
            </a:r>
          </a:p>
          <a:p>
            <a:pPr algn="just"/>
            <a:r>
              <a:rPr lang="ru-RU" dirty="0" smtClean="0"/>
              <a:t>2. В Республике Крым финансируются региональные программы охраны и укрепления здоровья населения, принимаются меры по развитию государственной, муниципальной, частной систем здравоохранения,  поощряется деятельность, способствующая укреплению здоровья человека, развитию физической культуры и спорта, экологическому и санитарно- эпидемиологическому благополучию.</a:t>
            </a:r>
          </a:p>
          <a:p>
            <a:pPr algn="just"/>
            <a:r>
              <a:rPr lang="ru-RU" dirty="0" smtClean="0"/>
              <a:t>3. Сокрытие должностными лицами фактов и обстоятельств, создающих угрозу для жизни и здоровья людей, влечет за собой ответственность в соответствии с федеральным законом.</a:t>
            </a: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34</a:t>
            </a:r>
            <a:endParaRPr lang="ru-RU" dirty="0"/>
          </a:p>
        </p:txBody>
      </p:sp>
      <p:sp>
        <p:nvSpPr>
          <p:cNvPr id="3" name="Содержимое 2"/>
          <p:cNvSpPr>
            <a:spLocks noGrp="1"/>
          </p:cNvSpPr>
          <p:nvPr>
            <p:ph sz="quarter" idx="1"/>
          </p:nvPr>
        </p:nvSpPr>
        <p:spPr/>
        <p:txBody>
          <a:bodyPr>
            <a:normAutofit fontScale="70000" lnSpcReduction="20000"/>
          </a:bodyPr>
          <a:lstStyle/>
          <a:p>
            <a:pPr marL="0" indent="1588" algn="just">
              <a:buNone/>
            </a:pPr>
            <a:r>
              <a:rPr lang="ru-RU" dirty="0" smtClean="0"/>
              <a:t>1. Данная статья </a:t>
            </a:r>
            <a:r>
              <a:rPr lang="ru-RU" sz="2900" dirty="0" smtClean="0"/>
              <a:t>Конституции перекликается со многими рассмотренными ранее - об охране труда, охране материнства и детства. Международное право четко закрепило требования и нормы, регулирующие гарантии по охране здоровья. Право это предоставляется людям независимо от гражданства, пола, расы, социальных, религиозных и иных различий. Под охраной здоровья понимается совокупность мер политического, экономического, правового, социального, медицинского, санитарно-гигиенического характера. Медицинская помощь включает профилактическую, лечебную, диагностическую, реабилитационную, зубопротезную помощь. Право на охрану здоровья состоит в возможности получить бесплатную медицинскую помощь в государственных и муниципальных учреждениях здравоохранения. Право на бесплатную медицинскую помощь принадлежит гражданам России и гарантируется наличием системы социального страхования (Закон РФ "О медицинском страховании граждан в Российской Федерации" 1991 г.).</a:t>
            </a:r>
          </a:p>
          <a:p>
            <a:pPr marL="0" indent="1588">
              <a:buNone/>
            </a:pP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34</a:t>
            </a:r>
            <a:endParaRPr lang="ru-RU" dirty="0"/>
          </a:p>
        </p:txBody>
      </p:sp>
      <p:sp>
        <p:nvSpPr>
          <p:cNvPr id="3" name="Содержимое 2"/>
          <p:cNvSpPr>
            <a:spLocks noGrp="1"/>
          </p:cNvSpPr>
          <p:nvPr>
            <p:ph sz="quarter" idx="1"/>
          </p:nvPr>
        </p:nvSpPr>
        <p:spPr/>
        <p:txBody>
          <a:bodyPr/>
          <a:lstStyle/>
          <a:p>
            <a:pPr marL="0" indent="1588" algn="just">
              <a:buNone/>
            </a:pPr>
            <a:r>
              <a:rPr lang="ru-RU" dirty="0" smtClean="0"/>
              <a:t>2. Конституция указывает в части 2 статьи 34 на обязанность государства финансировать федеральные программы охраны и укрепления здоровья населения, необходимость принятия мер по развитию государственной, муниципальной и частной систем здравоохранения.</a:t>
            </a:r>
          </a:p>
          <a:p>
            <a:pPr marL="0" indent="1588">
              <a:buNone/>
            </a:pP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34</a:t>
            </a:r>
            <a:endParaRPr lang="ru-RU" dirty="0"/>
          </a:p>
        </p:txBody>
      </p:sp>
      <p:sp>
        <p:nvSpPr>
          <p:cNvPr id="3" name="Содержимое 2"/>
          <p:cNvSpPr>
            <a:spLocks noGrp="1"/>
          </p:cNvSpPr>
          <p:nvPr>
            <p:ph sz="quarter" idx="1"/>
          </p:nvPr>
        </p:nvSpPr>
        <p:spPr/>
        <p:txBody>
          <a:bodyPr>
            <a:normAutofit fontScale="85000" lnSpcReduction="10000"/>
          </a:bodyPr>
          <a:lstStyle/>
          <a:p>
            <a:pPr marL="0" indent="0" algn="just">
              <a:buNone/>
            </a:pPr>
            <a:r>
              <a:rPr lang="ru-RU" dirty="0" smtClean="0"/>
              <a:t>3. Основы законодательства Российской Федерации об охране здоровья граждан от 22 июля 1993 г. устанавливают, что граждане имеют право на регулярное получение достоверной и своевременной информации о факторах, способствующих сохранению здоровья или оказывающих на него вредное влияние, включая информацию о санитарно-эпидемиологическом благополучии района проживания, рациональных нормах питания, о продукции, работах, услугах, их соответствии санитарным нормам и правилам, о других факторах. Эта информация предоставляется местной администрацией через средства массовой информации или непосредственно гражданам по их запросам в порядке, устанавливаемом Правительством РФ.</a:t>
            </a:r>
          </a:p>
          <a:p>
            <a:pPr marL="0" indent="0">
              <a:buNone/>
            </a:pP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34</a:t>
            </a:r>
            <a:endParaRPr lang="ru-RU" dirty="0"/>
          </a:p>
        </p:txBody>
      </p:sp>
      <p:sp>
        <p:nvSpPr>
          <p:cNvPr id="3" name="Содержимое 2"/>
          <p:cNvSpPr>
            <a:spLocks noGrp="1"/>
          </p:cNvSpPr>
          <p:nvPr>
            <p:ph sz="quarter" idx="1"/>
          </p:nvPr>
        </p:nvSpPr>
        <p:spPr/>
        <p:txBody>
          <a:bodyPr/>
          <a:lstStyle/>
          <a:p>
            <a:pPr marL="0" indent="0" algn="just">
              <a:buNone/>
            </a:pPr>
            <a:r>
              <a:rPr lang="ru-RU" dirty="0" smtClean="0"/>
              <a:t>4. Гарантиями медицинской помощи в соответствии с Основами законодательства об охране здоровья граждан являются: первичная медико-санитарная помощь, скорая медицинская помощь, специализированная медицинская помощь, медико-социальная помощь гражданам, страдающим социально значимыми заболеваниями, медико-социальная помощь гражданам, страдающим заболеваниями, представляющими опасность для окружающих. </a:t>
            </a: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34</a:t>
            </a:r>
            <a:endParaRPr lang="ru-RU" dirty="0"/>
          </a:p>
        </p:txBody>
      </p:sp>
      <p:sp>
        <p:nvSpPr>
          <p:cNvPr id="3" name="Содержимое 2"/>
          <p:cNvSpPr>
            <a:spLocks noGrp="1"/>
          </p:cNvSpPr>
          <p:nvPr>
            <p:ph sz="quarter" idx="1"/>
          </p:nvPr>
        </p:nvSpPr>
        <p:spPr/>
        <p:txBody>
          <a:bodyPr>
            <a:normAutofit fontScale="77500" lnSpcReduction="20000"/>
          </a:bodyPr>
          <a:lstStyle/>
          <a:p>
            <a:pPr marL="0" indent="1588" algn="just">
              <a:buNone/>
            </a:pPr>
            <a:r>
              <a:rPr lang="ru-RU" dirty="0" smtClean="0"/>
              <a:t>Первичная медико-санитарная помощь является основным, доступным и бесплатным для каждого гражданина видом медицинского обслуживания и включает: лечение наиболее распространенных болезней, а также травм, отравлений и других неотложных состояний; проведение санитарно-гигиенических и противоэпидемических мероприятий, медицинской профилактики важнейших заболеваний; санитарно-гигиеническое образование; проведение мер по охране семьи, материнства, отцовства и детства, других мероприятий, связанных с оказанием медико-санитарной помощи гражданам по месту жительства. Первичная медико-санитарная помощь обеспечивается учреждениями муниципальной системы здравоохранения и санитарно-эпидемиологической службы. В оказании первичной медико-санитарной помощи могут также участвовать учреждения государственной и частной систем здравоохранения на основе договоров со страховыми медицинскими организациями.</a:t>
            </a:r>
          </a:p>
          <a:p>
            <a:pPr marL="0" indent="1588">
              <a:buNone/>
            </a:pP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34</a:t>
            </a:r>
            <a:endParaRPr lang="ru-RU" dirty="0"/>
          </a:p>
        </p:txBody>
      </p:sp>
      <p:sp>
        <p:nvSpPr>
          <p:cNvPr id="3" name="Содержимое 2"/>
          <p:cNvSpPr>
            <a:spLocks noGrp="1"/>
          </p:cNvSpPr>
          <p:nvPr>
            <p:ph sz="quarter" idx="1"/>
          </p:nvPr>
        </p:nvSpPr>
        <p:spPr/>
        <p:txBody>
          <a:bodyPr>
            <a:normAutofit fontScale="85000" lnSpcReduction="10000"/>
          </a:bodyPr>
          <a:lstStyle/>
          <a:p>
            <a:pPr marL="0" indent="1588" algn="just">
              <a:buNone/>
            </a:pPr>
            <a:r>
              <a:rPr lang="ru-RU" dirty="0" smtClean="0"/>
              <a:t>5. Скорая медицинская помощь оказывается гражданам при состояниях, требующих срочного медицинского вмешательства (при несчастных случаях, травмах, отравлениях и других состояниях и заболеваниях), осуществляется безотлагательно лечебно-профилактическими учреждениями независимо от территориальной, ведомственной подчиненности и формы собственности медицинскими работниками, а также лицами, обязанными ее оказывать в виде первой помощи по закону или по специальному правилу. Скорая медицинская помощь оказывается специальной службой скорой медицинской помощи государственной или муниципальной системы здравоохранения в порядке, установленном Министерством здравоохранения РФ.</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34</a:t>
            </a:r>
            <a:endParaRPr lang="ru-RU" dirty="0"/>
          </a:p>
        </p:txBody>
      </p:sp>
      <p:sp>
        <p:nvSpPr>
          <p:cNvPr id="3" name="Содержимое 2"/>
          <p:cNvSpPr>
            <a:spLocks noGrp="1"/>
          </p:cNvSpPr>
          <p:nvPr>
            <p:ph sz="quarter" idx="1"/>
          </p:nvPr>
        </p:nvSpPr>
        <p:spPr/>
        <p:txBody>
          <a:bodyPr>
            <a:normAutofit fontScale="92500" lnSpcReduction="20000"/>
          </a:bodyPr>
          <a:lstStyle/>
          <a:p>
            <a:pPr marL="0" indent="1588" algn="just">
              <a:buNone/>
            </a:pPr>
            <a:r>
              <a:rPr lang="ru-RU" dirty="0" smtClean="0"/>
              <a:t>Скорая медицинская помощь гражданам Российской Федерации и иным лицам, находящимся на ее территории, оказывается бесплатно за счет средств бюджетов всех уровней. При угрозе жизни гражданина медицинские работники имеют право использовать бесплатно любой имеющийся вид транспорта для перевозки гражданина в ближайшее лечебно-профилактическое учреждение. В случае отказа должностного лица или владельца транспортного средства выполнить законное требование медицинского работника о предоставлении транспорта для перевозки пострадавшего они несут ответственность, установленную законодательством РФ.</a:t>
            </a:r>
          </a:p>
          <a:p>
            <a:pPr marL="0" indent="1588">
              <a:buNone/>
            </a:pP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34</a:t>
            </a:r>
            <a:endParaRPr lang="ru-RU" dirty="0"/>
          </a:p>
        </p:txBody>
      </p:sp>
      <p:sp>
        <p:nvSpPr>
          <p:cNvPr id="3" name="Содержимое 2"/>
          <p:cNvSpPr>
            <a:spLocks noGrp="1"/>
          </p:cNvSpPr>
          <p:nvPr>
            <p:ph sz="quarter" idx="1"/>
          </p:nvPr>
        </p:nvSpPr>
        <p:spPr/>
        <p:txBody>
          <a:bodyPr/>
          <a:lstStyle/>
          <a:p>
            <a:pPr marL="92075" indent="0" algn="just">
              <a:buNone/>
            </a:pPr>
            <a:r>
              <a:rPr lang="ru-RU" dirty="0" smtClean="0"/>
              <a:t>6. Специализированная медицинская помощь оказывается гражданам при заболеваниях, требующих специальных методов диагностики, лечения и использования сложных медицинских технологий. Специализированная медицинская помощь оказывается врачами-специалистами в лечебно-профилактических учреждениях, получивших лицензию на медицинскую деятельность.</a:t>
            </a:r>
          </a:p>
          <a:p>
            <a:pPr>
              <a:buNone/>
            </a:pP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34</a:t>
            </a:r>
            <a:endParaRPr lang="ru-RU" dirty="0"/>
          </a:p>
        </p:txBody>
      </p:sp>
      <p:sp>
        <p:nvSpPr>
          <p:cNvPr id="3" name="Содержимое 2"/>
          <p:cNvSpPr>
            <a:spLocks noGrp="1"/>
          </p:cNvSpPr>
          <p:nvPr>
            <p:ph sz="quarter" idx="1"/>
          </p:nvPr>
        </p:nvSpPr>
        <p:spPr/>
        <p:txBody>
          <a:bodyPr>
            <a:normAutofit lnSpcReduction="10000"/>
          </a:bodyPr>
          <a:lstStyle/>
          <a:p>
            <a:pPr marL="92075" indent="0" algn="just">
              <a:buNone/>
            </a:pPr>
            <a:r>
              <a:rPr lang="ru-RU" dirty="0" smtClean="0"/>
              <a:t>7. Учитывая практику прошлых лет, Конституция особо оговаривает, что сокрытие фактов и обстоятельств, создающих угрозу для жизни и здоровья людей, влечет за собой ответственность в соответствии с федеральным законом. Это является важной гарантией защиты здоровья человека, поскольку распространение заведомо недостоверных или ложных сведений о состоянии окружающей среды, эпидемиях, катастрофах и т.д. может привести к ужасному результату. Эта ответственность установлена УК РФ (статья 237).</a:t>
            </a:r>
          </a:p>
          <a:p>
            <a:pPr marL="92075" indent="0">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28</a:t>
            </a:r>
            <a:endParaRPr lang="ru-RU" dirty="0"/>
          </a:p>
        </p:txBody>
      </p:sp>
      <p:sp>
        <p:nvSpPr>
          <p:cNvPr id="3" name="Содержимое 2"/>
          <p:cNvSpPr>
            <a:spLocks noGrp="1"/>
          </p:cNvSpPr>
          <p:nvPr>
            <p:ph sz="quarter" idx="1"/>
          </p:nvPr>
        </p:nvSpPr>
        <p:spPr/>
        <p:txBody>
          <a:bodyPr>
            <a:normAutofit fontScale="85000" lnSpcReduction="10000"/>
          </a:bodyPr>
          <a:lstStyle/>
          <a:p>
            <a:pPr algn="just">
              <a:buNone/>
            </a:pPr>
            <a:r>
              <a:rPr lang="ru-RU" dirty="0" smtClean="0"/>
              <a:t>4. Под наследованием понимается переход имущества умершего физического лица. ГК РФ содержит специальный раздел "Наследственное право", который подробно регламентирует институт наследования и устанавливает ограничения свободы завещания с целью охраны интересов малолетних и нетрудоспособных наследников умершего наследодателя. Так, статья 1149 предусматривает право на обязательную долю в наследстве. Несовершеннолетние или нетрудоспособные дети наследодателя, его нетрудоспособные родители и супруг, а также нетрудоспособные иждивенцы наследодателя наследуют независимо от содержания завещания не менее половины доли, которая причиталась бы каждому из них при наследовании по закону.</a:t>
            </a:r>
          </a:p>
          <a:p>
            <a:pPr>
              <a:buNone/>
            </a:pP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35</a:t>
            </a:r>
            <a:endParaRPr lang="ru-RU" dirty="0"/>
          </a:p>
        </p:txBody>
      </p:sp>
      <p:sp>
        <p:nvSpPr>
          <p:cNvPr id="3" name="Содержимое 2"/>
          <p:cNvSpPr>
            <a:spLocks noGrp="1"/>
          </p:cNvSpPr>
          <p:nvPr>
            <p:ph sz="quarter" idx="1"/>
          </p:nvPr>
        </p:nvSpPr>
        <p:spPr/>
        <p:txBody>
          <a:bodyPr/>
          <a:lstStyle/>
          <a:p>
            <a:pPr algn="just"/>
            <a:endParaRPr lang="ru-RU" dirty="0" smtClean="0"/>
          </a:p>
          <a:p>
            <a:pPr algn="just"/>
            <a:r>
              <a:rPr lang="ru-RU" dirty="0" smtClean="0"/>
              <a:t>Каждый имеет право на благоприятную окружающую среду, достоверную информацию о ее состоянии и на возмещение ущерба, причиненного его здоровью или имуществу экологическим правонарушением.</a:t>
            </a: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35</a:t>
            </a:r>
            <a:endParaRPr lang="ru-RU" dirty="0"/>
          </a:p>
        </p:txBody>
      </p:sp>
      <p:sp>
        <p:nvSpPr>
          <p:cNvPr id="3" name="Содержимое 2"/>
          <p:cNvSpPr>
            <a:spLocks noGrp="1"/>
          </p:cNvSpPr>
          <p:nvPr>
            <p:ph sz="quarter" idx="1"/>
          </p:nvPr>
        </p:nvSpPr>
        <p:spPr/>
        <p:txBody>
          <a:bodyPr>
            <a:normAutofit fontScale="92500" lnSpcReduction="10000"/>
          </a:bodyPr>
          <a:lstStyle/>
          <a:p>
            <a:pPr marL="92075" indent="0" algn="just">
              <a:buNone/>
            </a:pPr>
            <a:r>
              <a:rPr lang="ru-RU" dirty="0" smtClean="0"/>
              <a:t>1. Право каждого на благоприятную окружающую среду, достоверную информацию о ее состоянии - так называемое экологическое право. Федеральный закон от 10 января 2002 г. N 7-ФЗ "Об охране окружающей среды" определяет благоприятную окружающую среду как окружающую среду, качество которой обеспечивает устойчивое функционирование естественных экологических систем, природных и природно-антропогенных объектов. В соответствии с Законом окружающая среда - совокупность компонентов природной среды, природных и природно-антропогенных объектов, а также антропогенных объектов.</a:t>
            </a:r>
          </a:p>
          <a:p>
            <a:pPr marL="92075" indent="0">
              <a:buNone/>
            </a:pP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35</a:t>
            </a:r>
            <a:endParaRPr lang="ru-RU" dirty="0"/>
          </a:p>
        </p:txBody>
      </p:sp>
      <p:sp>
        <p:nvSpPr>
          <p:cNvPr id="3" name="Содержимое 2"/>
          <p:cNvSpPr>
            <a:spLocks noGrp="1"/>
          </p:cNvSpPr>
          <p:nvPr>
            <p:ph sz="quarter" idx="1"/>
          </p:nvPr>
        </p:nvSpPr>
        <p:spPr/>
        <p:txBody>
          <a:bodyPr>
            <a:normAutofit fontScale="70000" lnSpcReduction="20000"/>
          </a:bodyPr>
          <a:lstStyle/>
          <a:p>
            <a:pPr marL="90488" indent="1588" algn="just">
              <a:buNone/>
            </a:pPr>
            <a:r>
              <a:rPr lang="ru-RU" dirty="0" smtClean="0"/>
              <a:t>2. Закон </a:t>
            </a:r>
            <a:r>
              <a:rPr lang="ru-RU" sz="3100" dirty="0" smtClean="0"/>
              <a:t>также развивает положение Конституции, закрепляя право каждого гражданина на благоприятную окружающую среду, на ее защиту от негативного воздействия, вызванного хозяйственной и иной деятельностью, чрезвычайными ситуациями природного и техногенного характера, на достоверную информацию о состоянии окружающей среды и на возмещение вреда окружающей среде. Граждане имеют право обращаться в органы государственной власти РФ, органы государственной власти РК, органы местного самоуправления и иные организации с жалобами, заявлениями и предложениями по вопросам, касающимся охраны окружающей среды, негативного воздействия на окружающую среду, и получать своевременные и обоснованные ответы; предъявлять в суд иски о возмещении вреда окружающей среде.</a:t>
            </a:r>
          </a:p>
          <a:p>
            <a:pPr marL="90488" indent="1588">
              <a:buNone/>
            </a:pP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36</a:t>
            </a:r>
            <a:endParaRPr lang="ru-RU" dirty="0"/>
          </a:p>
        </p:txBody>
      </p:sp>
      <p:sp>
        <p:nvSpPr>
          <p:cNvPr id="3" name="Содержимое 2"/>
          <p:cNvSpPr>
            <a:spLocks noGrp="1"/>
          </p:cNvSpPr>
          <p:nvPr>
            <p:ph sz="quarter" idx="1"/>
          </p:nvPr>
        </p:nvSpPr>
        <p:spPr/>
        <p:txBody>
          <a:bodyPr>
            <a:normAutofit fontScale="70000" lnSpcReduction="20000"/>
          </a:bodyPr>
          <a:lstStyle/>
          <a:p>
            <a:pPr algn="just"/>
            <a:r>
              <a:rPr lang="ru-RU" dirty="0" smtClean="0"/>
              <a:t>1</a:t>
            </a:r>
            <a:r>
              <a:rPr lang="ru-RU" sz="3100" dirty="0" smtClean="0"/>
              <a:t>. Каждый имеет право на образование.</a:t>
            </a:r>
          </a:p>
          <a:p>
            <a:pPr algn="just"/>
            <a:r>
              <a:rPr lang="ru-RU" sz="3100" dirty="0" smtClean="0"/>
              <a:t>2. В Республике Крым гарантируются общедоступность и бесплатность дошкольного, основного общего и среднего профессионального образования в государственных или муниципальных образовательных учреждениях и на предприятиях.</a:t>
            </a:r>
          </a:p>
          <a:p>
            <a:pPr algn="just"/>
            <a:r>
              <a:rPr lang="ru-RU" sz="3100" dirty="0" smtClean="0"/>
              <a:t>3. Каждый вправе на конкурсной основе бесплатно получить высшее образование в государственном или муниципальном образовательном учреждении и на предприятии.</a:t>
            </a:r>
          </a:p>
          <a:p>
            <a:pPr algn="just"/>
            <a:r>
              <a:rPr lang="ru-RU" sz="3100" dirty="0" smtClean="0"/>
              <a:t>4. Основное общее образование обязательно. Родители или лица, их заменяющие, обеспечивают получение детьми основного общего образования.</a:t>
            </a:r>
          </a:p>
          <a:p>
            <a:pPr algn="just"/>
            <a:r>
              <a:rPr lang="ru-RU" sz="3100" dirty="0" smtClean="0"/>
              <a:t>5. В Республике Крым поддерживаются различные формы образования  и самообразования.</a:t>
            </a:r>
            <a:endParaRPr lang="ru-RU" sz="31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36</a:t>
            </a:r>
            <a:endParaRPr lang="ru-RU" dirty="0"/>
          </a:p>
        </p:txBody>
      </p:sp>
      <p:sp>
        <p:nvSpPr>
          <p:cNvPr id="3" name="Содержимое 2"/>
          <p:cNvSpPr>
            <a:spLocks noGrp="1"/>
          </p:cNvSpPr>
          <p:nvPr>
            <p:ph sz="quarter" idx="1"/>
          </p:nvPr>
        </p:nvSpPr>
        <p:spPr/>
        <p:txBody>
          <a:bodyPr>
            <a:normAutofit fontScale="85000" lnSpcReduction="10000"/>
          </a:bodyPr>
          <a:lstStyle/>
          <a:p>
            <a:pPr marL="92075" indent="0" algn="just">
              <a:buNone/>
            </a:pPr>
            <a:r>
              <a:rPr lang="ru-RU" dirty="0" smtClean="0"/>
              <a:t>1. Право на образование - одно из наиболее существенных конституционных социальных прав человека; оно создает предпосылку для развития как личности, так и общества. В настоящее время в демократических государствах право на образование в широком смысле включает обычно целый комплекс прав: право на получение бесплатного начального или среднего образования в государственных и муниципальных школах и некоторых других образовательных учреждениях; общедоступность образования; право на выбор родителями формы обучения (религиозное, светское) для своего ребенка; свобода преподавания; право на учреждение частных учебных заведений. Основные положения этих прав базируются на статье 26 Всеобщей декларации прав человека.</a:t>
            </a:r>
          </a:p>
          <a:p>
            <a:pPr marL="92075" indent="0">
              <a:buNone/>
            </a:pPr>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36</a:t>
            </a:r>
            <a:endParaRPr lang="ru-RU" dirty="0"/>
          </a:p>
        </p:txBody>
      </p:sp>
      <p:sp>
        <p:nvSpPr>
          <p:cNvPr id="3" name="Содержимое 2"/>
          <p:cNvSpPr>
            <a:spLocks noGrp="1"/>
          </p:cNvSpPr>
          <p:nvPr>
            <p:ph sz="quarter" idx="1"/>
          </p:nvPr>
        </p:nvSpPr>
        <p:spPr/>
        <p:txBody>
          <a:bodyPr>
            <a:normAutofit fontScale="77500" lnSpcReduction="20000"/>
          </a:bodyPr>
          <a:lstStyle/>
          <a:p>
            <a:pPr marL="92075" indent="0" algn="just">
              <a:buNone/>
            </a:pPr>
            <a:r>
              <a:rPr lang="ru-RU" dirty="0" smtClean="0"/>
              <a:t>2. Конституционные гарантии общедоступности и бесплатности дошкольного, основного школьного и среднего профессионального образования в государственных или муниципальных образовательных учреждениях и на предприятиях, обязательность основного общего образования закреплены в Законе РФ от 29 декабря 2012 г. N 273-Ф3 "Об образовании", нормами международного права. Все ограничения в осуществлении этого права могут быть установлены только законом. Под образованием в данном Законе понимается целенаправленный процесс воспитания и обучения в интересах человека, общества, государства, сопровождающийся констатацией достижения гражданином (обучающимся) установленных государством образовательных уровней (образовательных цензов). Под получением гражданином (обучающимся) образования понимается достижение и подтверждение им определенного образовательного ценза, которое удостоверяется соответствующим документом.</a:t>
            </a:r>
          </a:p>
          <a:p>
            <a:pPr marL="92075" indent="0">
              <a:buNone/>
            </a:pPr>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36</a:t>
            </a:r>
            <a:endParaRPr lang="ru-RU" dirty="0"/>
          </a:p>
        </p:txBody>
      </p:sp>
      <p:sp>
        <p:nvSpPr>
          <p:cNvPr id="3" name="Содержимое 2"/>
          <p:cNvSpPr>
            <a:spLocks noGrp="1"/>
          </p:cNvSpPr>
          <p:nvPr>
            <p:ph sz="quarter" idx="1"/>
          </p:nvPr>
        </p:nvSpPr>
        <p:spPr/>
        <p:txBody>
          <a:bodyPr>
            <a:normAutofit fontScale="77500" lnSpcReduction="20000"/>
          </a:bodyPr>
          <a:lstStyle/>
          <a:p>
            <a:pPr marL="90488" indent="1588" algn="just">
              <a:buNone/>
            </a:pPr>
            <a:r>
              <a:rPr lang="ru-RU" dirty="0" smtClean="0"/>
              <a:t>3. Государственная политика в области образования основана на определенных принципах: гуманистический характер образования, приоритет общечеловеческих ценностей, жизни и здоровья человека, свободного развития личности; единство федерального культурного и образовательного пространства, защита и развитие системой образования национальных культур, региональных культурных традиций и особенностей в условиях многонационального государства; общедоступность образования, адаптивность системы образования к уровням и особенностям развития и подготовки обучающихся, воспитанников; светский характер образования в государственных и муниципальных образовательных учреждениях; свобода и плюрализм в образовании; демократический, государственно-общественный характер управления образованием; автономность образовательных учреждений.</a:t>
            </a:r>
          </a:p>
          <a:p>
            <a:pPr marL="90488" indent="1588">
              <a:buNone/>
            </a:pPr>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36</a:t>
            </a:r>
            <a:endParaRPr lang="ru-RU" dirty="0"/>
          </a:p>
        </p:txBody>
      </p:sp>
      <p:sp>
        <p:nvSpPr>
          <p:cNvPr id="3" name="Содержимое 2"/>
          <p:cNvSpPr>
            <a:spLocks noGrp="1"/>
          </p:cNvSpPr>
          <p:nvPr>
            <p:ph sz="quarter" idx="1"/>
          </p:nvPr>
        </p:nvSpPr>
        <p:spPr/>
        <p:txBody>
          <a:bodyPr>
            <a:normAutofit fontScale="92500" lnSpcReduction="20000"/>
          </a:bodyPr>
          <a:lstStyle/>
          <a:p>
            <a:pPr marL="90488" indent="1588" algn="just">
              <a:buNone/>
            </a:pPr>
            <a:r>
              <a:rPr lang="ru-RU" dirty="0" smtClean="0"/>
              <a:t>4. Законом РФ "Об образовании" закреплены государственные гарантии прав граждан РФ в области образования. Гражданам РФ гарантируется возможность получения образования независимо от пола, расы, национальности, языка, происхождения, места жительства, отношения к религии, убеждений, принадлежности к общественным организациям (объединениям), возраста, состояния здоровья, социального, имущественного и должностного положения, наличия судимости. Ограничения прав граждан на профессиональное образование по признакам пола, возраста, состояния здоровья, наличия судимости могут быть установлены только законом.</a:t>
            </a:r>
          </a:p>
          <a:p>
            <a:pPr marL="90488" indent="1588">
              <a:buNone/>
            </a:pP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36</a:t>
            </a:r>
            <a:endParaRPr lang="ru-RU" dirty="0"/>
          </a:p>
        </p:txBody>
      </p:sp>
      <p:sp>
        <p:nvSpPr>
          <p:cNvPr id="3" name="Содержимое 2"/>
          <p:cNvSpPr>
            <a:spLocks noGrp="1"/>
          </p:cNvSpPr>
          <p:nvPr>
            <p:ph sz="quarter" idx="1"/>
          </p:nvPr>
        </p:nvSpPr>
        <p:spPr>
          <a:xfrm>
            <a:off x="323528" y="1412776"/>
            <a:ext cx="8503920" cy="5445224"/>
          </a:xfrm>
        </p:spPr>
        <p:txBody>
          <a:bodyPr>
            <a:noAutofit/>
          </a:bodyPr>
          <a:lstStyle/>
          <a:p>
            <a:pPr marL="92075" indent="1588" algn="just">
              <a:buNone/>
            </a:pPr>
            <a:r>
              <a:rPr lang="ru-RU" sz="2100" dirty="0" smtClean="0"/>
              <a:t>Государство обеспечивает гражданам право на образование путем создания системы образования и соответствующих социально-экономических условий для получения образования. Государство гарантирует гражданам общедоступность и бесплатность дошкольного, начального общего, основного общего, среднего (полного) общего образования и начального профессионального образования, а также на конкурсной основе бесплатность среднего профессионального, высшего профессионального и послевузовского профессионального образования в государственных и муниципальных образовательных учреждениях в пределах федеральных государственных образовательных стандартов, федеральных государственных требований и устанавливаемых образовательных стандартов и требований, если образование данного уровня гражданин получает впервые.</a:t>
            </a:r>
            <a:endParaRPr lang="ru-RU" sz="21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36</a:t>
            </a:r>
            <a:endParaRPr lang="ru-RU" dirty="0"/>
          </a:p>
        </p:txBody>
      </p:sp>
      <p:sp>
        <p:nvSpPr>
          <p:cNvPr id="3" name="Содержимое 2"/>
          <p:cNvSpPr>
            <a:spLocks noGrp="1"/>
          </p:cNvSpPr>
          <p:nvPr>
            <p:ph sz="quarter" idx="1"/>
          </p:nvPr>
        </p:nvSpPr>
        <p:spPr/>
        <p:txBody>
          <a:bodyPr>
            <a:normAutofit fontScale="40000" lnSpcReduction="20000"/>
          </a:bodyPr>
          <a:lstStyle/>
          <a:p>
            <a:pPr marL="92075" indent="0" algn="just">
              <a:buNone/>
            </a:pPr>
            <a:r>
              <a:rPr lang="ru-RU" sz="4400" dirty="0" smtClean="0"/>
              <a:t>В целях реализации права на образование граждан, нуждающихся в социальной поддержке, государство полностью или частично несет расходы на их содержание в период получения ими образования. Категории граждан, которым предоставляется данная поддержка, порядок и размеры ее предоставления устанавливаются федеральными законами для федеральных государственных образовательных учреждений, законами Республики Крым для образовательных учреждений, находящихся в ведении Республики Крым, и муниципальных образовательных учреждений. Государство создает гражданам с ограниченными возможностями здоровья, то есть имеющим недостатки в физическом и (или) психическом развитии (далее - с ограниченными возможностями здоровья), условия для получения ими образования, коррекции нарушений развития и социальной адаптации на основе специальных педагогических подходов.</a:t>
            </a:r>
          </a:p>
          <a:p>
            <a:pPr marL="0" indent="92075" algn="just">
              <a:buNone/>
            </a:pPr>
            <a:r>
              <a:rPr lang="ru-RU" sz="4400" dirty="0" smtClean="0"/>
              <a:t>Государство оказывает содействие в получении образования гражданами, проявившими выдающиеся способности, в т.ч. посредством предоставления им специальных государственных стипендий, включая стипендии для обучения за рубежом. Критерии и порядок предоставления таких стипендий устанавливаются Правительством РФ.</a:t>
            </a:r>
          </a:p>
          <a:p>
            <a:pPr marL="92075" indent="0">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29 </a:t>
            </a:r>
            <a:endParaRPr lang="ru-RU" dirty="0"/>
          </a:p>
        </p:txBody>
      </p:sp>
      <p:sp>
        <p:nvSpPr>
          <p:cNvPr id="3" name="Содержимое 2"/>
          <p:cNvSpPr>
            <a:spLocks noGrp="1"/>
          </p:cNvSpPr>
          <p:nvPr>
            <p:ph sz="quarter" idx="1"/>
          </p:nvPr>
        </p:nvSpPr>
        <p:spPr/>
        <p:txBody>
          <a:bodyPr>
            <a:normAutofit fontScale="92500" lnSpcReduction="20000"/>
          </a:bodyPr>
          <a:lstStyle/>
          <a:p>
            <a:pPr algn="just"/>
            <a:r>
              <a:rPr lang="ru-RU" dirty="0" smtClean="0"/>
              <a:t>1. Граждане и их объединения вправе иметь в частной собственности  землю.</a:t>
            </a:r>
          </a:p>
          <a:p>
            <a:pPr algn="just"/>
            <a:r>
              <a:rPr lang="ru-RU" dirty="0" smtClean="0"/>
              <a:t>2. На территории Республики Крым владение, пользование и распоряжение землей и другими природными ресурсами осуществляется их собственниками  в соответствии с законодательством Российской Федерации, а в пределах полномочий Республики Крым – законодательством Республики Крым.</a:t>
            </a:r>
          </a:p>
          <a:p>
            <a:pPr algn="just"/>
            <a:r>
              <a:rPr lang="ru-RU" dirty="0" smtClean="0"/>
              <a:t>3. Владение, пользование и распоряжение собственниками землей и другими природными ресурсами не должно наносить ущерба окружающей  среде и нарушать права и законные интересы иных лиц.</a:t>
            </a:r>
            <a:endParaRPr 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36</a:t>
            </a:r>
            <a:endParaRPr lang="ru-RU" dirty="0"/>
          </a:p>
        </p:txBody>
      </p:sp>
      <p:sp>
        <p:nvSpPr>
          <p:cNvPr id="3" name="Содержимое 2"/>
          <p:cNvSpPr>
            <a:spLocks noGrp="1"/>
          </p:cNvSpPr>
          <p:nvPr>
            <p:ph sz="quarter" idx="1"/>
          </p:nvPr>
        </p:nvSpPr>
        <p:spPr/>
        <p:txBody>
          <a:bodyPr>
            <a:normAutofit fontScale="85000" lnSpcReduction="20000"/>
          </a:bodyPr>
          <a:lstStyle/>
          <a:p>
            <a:pPr marL="0" indent="0">
              <a:buNone/>
            </a:pPr>
            <a:r>
              <a:rPr lang="ru-RU" dirty="0" smtClean="0"/>
              <a:t>5. В части 4 статьи 10 Закона РФ "Об образовании" перечисляются образовательные уровни  общего образования: </a:t>
            </a:r>
          </a:p>
          <a:p>
            <a:pPr marL="0" indent="0">
              <a:buNone/>
            </a:pPr>
            <a:r>
              <a:rPr lang="ru-RU" dirty="0" smtClean="0"/>
              <a:t>1) дошкольное образование;</a:t>
            </a:r>
          </a:p>
          <a:p>
            <a:pPr marL="0" indent="0">
              <a:buNone/>
            </a:pPr>
            <a:r>
              <a:rPr lang="ru-RU" dirty="0" smtClean="0"/>
              <a:t>2) начальное общее образование;</a:t>
            </a:r>
          </a:p>
          <a:p>
            <a:pPr marL="0" indent="0">
              <a:buNone/>
            </a:pPr>
            <a:r>
              <a:rPr lang="ru-RU" dirty="0" smtClean="0"/>
              <a:t>3) основное общее образование;</a:t>
            </a:r>
          </a:p>
          <a:p>
            <a:pPr marL="0" indent="0">
              <a:buNone/>
            </a:pPr>
            <a:r>
              <a:rPr lang="ru-RU" dirty="0" smtClean="0"/>
              <a:t>4) среднее общее образование.  </a:t>
            </a:r>
          </a:p>
          <a:p>
            <a:pPr marL="0" indent="0">
              <a:buNone/>
            </a:pPr>
            <a:r>
              <a:rPr lang="ru-RU" dirty="0" smtClean="0"/>
              <a:t>И уровни профессионального образования:</a:t>
            </a:r>
          </a:p>
          <a:p>
            <a:pPr>
              <a:buNone/>
            </a:pPr>
            <a:r>
              <a:rPr lang="ru-RU" dirty="0" smtClean="0"/>
              <a:t>1) среднее профессиональное образование;</a:t>
            </a:r>
          </a:p>
          <a:p>
            <a:pPr>
              <a:buNone/>
            </a:pPr>
            <a:r>
              <a:rPr lang="ru-RU" dirty="0" smtClean="0"/>
              <a:t>2) высшее образование - </a:t>
            </a:r>
            <a:r>
              <a:rPr lang="ru-RU" dirty="0" err="1" smtClean="0"/>
              <a:t>бакалавриат</a:t>
            </a:r>
            <a:r>
              <a:rPr lang="ru-RU" dirty="0" smtClean="0"/>
              <a:t>;</a:t>
            </a:r>
          </a:p>
          <a:p>
            <a:pPr>
              <a:buNone/>
            </a:pPr>
            <a:r>
              <a:rPr lang="ru-RU" dirty="0" smtClean="0"/>
              <a:t>3) высшее образование - </a:t>
            </a:r>
            <a:r>
              <a:rPr lang="ru-RU" dirty="0" err="1" smtClean="0"/>
              <a:t>специалитет</a:t>
            </a:r>
            <a:r>
              <a:rPr lang="ru-RU" dirty="0" smtClean="0"/>
              <a:t>, магистратура;</a:t>
            </a:r>
          </a:p>
          <a:p>
            <a:pPr>
              <a:buNone/>
            </a:pPr>
            <a:r>
              <a:rPr lang="ru-RU" dirty="0" smtClean="0"/>
              <a:t>4) высшее образование - подготовка кадров высшей квалификации.</a:t>
            </a:r>
          </a:p>
          <a:p>
            <a:pPr marL="90488" indent="1588" algn="just">
              <a:buNone/>
            </a:pPr>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36</a:t>
            </a:r>
            <a:endParaRPr lang="ru-RU" dirty="0"/>
          </a:p>
        </p:txBody>
      </p:sp>
      <p:sp>
        <p:nvSpPr>
          <p:cNvPr id="3" name="Содержимое 2"/>
          <p:cNvSpPr>
            <a:spLocks noGrp="1"/>
          </p:cNvSpPr>
          <p:nvPr>
            <p:ph sz="quarter" idx="1"/>
          </p:nvPr>
        </p:nvSpPr>
        <p:spPr/>
        <p:txBody>
          <a:bodyPr>
            <a:normAutofit lnSpcReduction="10000"/>
          </a:bodyPr>
          <a:lstStyle/>
          <a:p>
            <a:pPr marL="92075" indent="0" algn="just">
              <a:buNone/>
            </a:pPr>
            <a:r>
              <a:rPr lang="ru-RU" dirty="0" smtClean="0"/>
              <a:t>6. Основное общее образование обязательно для всех. Семейный кодекс в статье 63 устанавливает обязанность родителей обеспечить получение детьми основного общего образования. Родители с учетом мнения детей имеют право выбора образовательного учреждения и формы обучения детей до получения детьми основного общего образования. Совершеннолетние граждане РФ имеют право на самостоятельный выбор образовательного учреждения и формы получения образования.</a:t>
            </a:r>
          </a:p>
          <a:p>
            <a:pPr marL="92075" indent="0">
              <a:buNone/>
            </a:pPr>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36</a:t>
            </a:r>
            <a:endParaRPr lang="ru-RU" dirty="0"/>
          </a:p>
        </p:txBody>
      </p:sp>
      <p:sp>
        <p:nvSpPr>
          <p:cNvPr id="3" name="Содержимое 2"/>
          <p:cNvSpPr>
            <a:spLocks noGrp="1"/>
          </p:cNvSpPr>
          <p:nvPr>
            <p:ph sz="quarter" idx="1"/>
          </p:nvPr>
        </p:nvSpPr>
        <p:spPr/>
        <p:txBody>
          <a:bodyPr>
            <a:normAutofit fontScale="77500" lnSpcReduction="20000"/>
          </a:bodyPr>
          <a:lstStyle/>
          <a:p>
            <a:pPr marL="0" indent="1588" algn="just">
              <a:buNone/>
            </a:pPr>
            <a:r>
              <a:rPr lang="ru-RU" dirty="0" smtClean="0"/>
              <a:t>7. Статья 2 Закона "Об образовании" закрепляет, что в Российской Федерации устанавливаются:</a:t>
            </a:r>
          </a:p>
          <a:p>
            <a:pPr marL="0" indent="1588" algn="just">
              <a:buNone/>
            </a:pPr>
            <a:r>
              <a:rPr lang="ru-RU" dirty="0" smtClean="0"/>
              <a:t>- федеральные государственные образовательные стандарты, представляющие собой совокупность требований  к образованию определенного уровня и (или) к профессии, специальности и направлению подготовки, утвержденных федеральным органом исполнительной власти, осуществляющим функции по выработке государственной политики нормативно-правовому регулированию в сфере образования ;</a:t>
            </a:r>
          </a:p>
          <a:p>
            <a:pPr marL="0" indent="1588" algn="just">
              <a:buNone/>
            </a:pPr>
            <a:r>
              <a:rPr lang="ru-RU" dirty="0" smtClean="0"/>
              <a:t>- образовательный стандарт - совокупность обязательных требований к высшему образованию по специальностям и направлениям подготовки, утвержденных образовательными организациями высшего образования, определенными настоящим Федеральным законом или указом Президента Российской Федерации.</a:t>
            </a:r>
          </a:p>
          <a:p>
            <a:pPr marL="0" indent="1588" algn="just">
              <a:buNone/>
            </a:pPr>
            <a:r>
              <a:rPr lang="ru-RU" dirty="0" smtClean="0"/>
              <a:t> </a:t>
            </a:r>
          </a:p>
          <a:p>
            <a:pPr marL="0" indent="1588">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29</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    1. Подробно предоставленное Конституцией право граждан и их объединений иметь в частной собственности землю регулируется Земельным кодексом РФ от 21 октября 2001 г. В соответствии со статьей 15 Кодекса собственностью граждан и юридических лиц являются земельные участки, приобретенные гражданами и юридическими лицами по основаниям, предусмотренным законодательством РФ.</a:t>
            </a:r>
          </a:p>
          <a:p>
            <a:pPr algn="just">
              <a:buNone/>
            </a:pPr>
            <a:r>
              <a:rPr lang="ru-RU" dirty="0" smtClean="0"/>
              <a:t>    2. Земельные участки, отнесенные к землям, изъятым из оборота, не могут предоставляться в частную собственность.</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29</a:t>
            </a:r>
            <a:endParaRPr lang="ru-RU" dirty="0"/>
          </a:p>
        </p:txBody>
      </p:sp>
      <p:sp>
        <p:nvSpPr>
          <p:cNvPr id="3" name="Содержимое 2"/>
          <p:cNvSpPr>
            <a:spLocks noGrp="1"/>
          </p:cNvSpPr>
          <p:nvPr>
            <p:ph sz="quarter" idx="1"/>
          </p:nvPr>
        </p:nvSpPr>
        <p:spPr/>
        <p:txBody>
          <a:bodyPr>
            <a:normAutofit fontScale="70000" lnSpcReduction="20000"/>
          </a:bodyPr>
          <a:lstStyle/>
          <a:p>
            <a:pPr algn="just">
              <a:buNone/>
            </a:pPr>
            <a:r>
              <a:rPr lang="ru-RU" dirty="0" smtClean="0"/>
              <a:t>     3. Права на землю могут быть ограничены только по основаниям, установленным Кодексом и иными федеральными законами. Кодекс в статье 56 предусматривает, что могут устанавливаться следующие ограничения прав на землю: особые условия использования земельных участков и режим хозяйственной деятельности в охранных, санитарно-защитных зонах; особые условия охраны окружающей среды, в том числе животного и растительного мира, памятников природы, истории и культуры, археологических объектов, сохранения плодородного слоя почвы, естественной среды обитания, путей миграции диких животных; условия начала и завершения застройки или освоения земельного участка в течение установленных сроков по согласованному в установленном порядке проекту, строительства, ремонта или содержания автомобильной дороги (участка автомобильной дороги) при предоставлении прав на земельный участок, находящийся в государственной или муниципальной собственности, и др. Ограничение прав на землю может быть обжаловано лицом, чьи права ограничены, в судебном порядке.</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936</TotalTime>
  <Words>7304</Words>
  <Application>Microsoft Office PowerPoint</Application>
  <PresentationFormat>Экран (4:3)</PresentationFormat>
  <Paragraphs>210</Paragraphs>
  <Slides>72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72</vt:i4>
      </vt:variant>
    </vt:vector>
  </HeadingPairs>
  <TitlesOfParts>
    <vt:vector size="73" baseType="lpstr">
      <vt:lpstr>Официальная</vt:lpstr>
      <vt:lpstr>Конституция Республики Крым</vt:lpstr>
      <vt:lpstr>Статья 28</vt:lpstr>
      <vt:lpstr>Комментарии к статье 28</vt:lpstr>
      <vt:lpstr>Комментарии к статье 28</vt:lpstr>
      <vt:lpstr>Комментарии к статье 28</vt:lpstr>
      <vt:lpstr>Комментарии к статье 28</vt:lpstr>
      <vt:lpstr>Статья 29 </vt:lpstr>
      <vt:lpstr>Комментарии к статье 29</vt:lpstr>
      <vt:lpstr>Комментарии к статье 29</vt:lpstr>
      <vt:lpstr>Статья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Комментарии к статье 30</vt:lpstr>
      <vt:lpstr>Статья 31</vt:lpstr>
      <vt:lpstr>Комментарии к статье 31</vt:lpstr>
      <vt:lpstr>Комментарии к статье 31</vt:lpstr>
      <vt:lpstr>Комментарии к статье 31</vt:lpstr>
      <vt:lpstr>Комментарии к статье 31</vt:lpstr>
      <vt:lpstr>Комментарии к статье 31</vt:lpstr>
      <vt:lpstr>Комментарии к статье 31</vt:lpstr>
      <vt:lpstr>Комментарии к статье 31</vt:lpstr>
      <vt:lpstr>Комментарии к статье 31</vt:lpstr>
      <vt:lpstr>Комментарии к статье 31</vt:lpstr>
      <vt:lpstr>Комментарии к статье 31</vt:lpstr>
      <vt:lpstr>Статья 32</vt:lpstr>
      <vt:lpstr>Комментарии к статье 32</vt:lpstr>
      <vt:lpstr>Комментарии к статье 32</vt:lpstr>
      <vt:lpstr>Комментарии к статье 32</vt:lpstr>
      <vt:lpstr>Комментарии к статье 32</vt:lpstr>
      <vt:lpstr>Комментарии к статье 32</vt:lpstr>
      <vt:lpstr>Комментарии к статье 32</vt:lpstr>
      <vt:lpstr>Статья 33</vt:lpstr>
      <vt:lpstr>Комментарии к статье 33</vt:lpstr>
      <vt:lpstr>Комментарии к статье 33</vt:lpstr>
      <vt:lpstr>Комментарии к статье 33</vt:lpstr>
      <vt:lpstr>Статья 34</vt:lpstr>
      <vt:lpstr>Комментарии к статье 34</vt:lpstr>
      <vt:lpstr>Комментарии к статье 34</vt:lpstr>
      <vt:lpstr>Комментарии к статье 34</vt:lpstr>
      <vt:lpstr>Комментарии к статье 34</vt:lpstr>
      <vt:lpstr>Комментарии к статье 34</vt:lpstr>
      <vt:lpstr>Комментарии к статье 34</vt:lpstr>
      <vt:lpstr>Комментарии к статье 34</vt:lpstr>
      <vt:lpstr>Комментарии к статье 34</vt:lpstr>
      <vt:lpstr>Комментарии к статье 34</vt:lpstr>
      <vt:lpstr>Статья 35</vt:lpstr>
      <vt:lpstr>Комментарии к статье 35</vt:lpstr>
      <vt:lpstr>Комментарии к статье 35</vt:lpstr>
      <vt:lpstr>Статья 36</vt:lpstr>
      <vt:lpstr>Комментарии к статье 36</vt:lpstr>
      <vt:lpstr>Комментарии к статье 36</vt:lpstr>
      <vt:lpstr>Комментарии к статье 36</vt:lpstr>
      <vt:lpstr>Комментарии к статье 36</vt:lpstr>
      <vt:lpstr>Комментарии к статье 36</vt:lpstr>
      <vt:lpstr>Комментарии к статье 36</vt:lpstr>
      <vt:lpstr>Комментарии к статье 36</vt:lpstr>
      <vt:lpstr>Комментарии к статье 36</vt:lpstr>
      <vt:lpstr>Комментарии к статье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Конституция Республики Крым</dc:title>
  <cp:lastModifiedBy>www.PHILka.RU</cp:lastModifiedBy>
  <cp:revision>94</cp:revision>
  <dcterms:modified xsi:type="dcterms:W3CDTF">2014-06-07T14:17:50Z</dcterms:modified>
</cp:coreProperties>
</file>