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6" r:id="rId2"/>
    <p:sldId id="259" r:id="rId3"/>
    <p:sldId id="261" r:id="rId4"/>
    <p:sldId id="264" r:id="rId5"/>
    <p:sldId id="265" r:id="rId6"/>
    <p:sldId id="274" r:id="rId7"/>
    <p:sldId id="268" r:id="rId8"/>
    <p:sldId id="275" r:id="rId9"/>
    <p:sldId id="276" r:id="rId10"/>
    <p:sldId id="269" r:id="rId11"/>
    <p:sldId id="272" r:id="rId12"/>
    <p:sldId id="277" r:id="rId13"/>
    <p:sldId id="278" r:id="rId14"/>
    <p:sldId id="279" r:id="rId15"/>
    <p:sldId id="281" r:id="rId16"/>
    <p:sldId id="284" r:id="rId17"/>
    <p:sldId id="283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B84F"/>
    <a:srgbClr val="F49C5A"/>
    <a:srgbClr val="CC6600"/>
    <a:srgbClr val="990033"/>
    <a:srgbClr val="808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1AE205-30F3-44B2-8CD8-3C24CFD64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F345E-C6BC-4B35-83EC-05BE563DF8DF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C6396-EA2C-41F3-8436-35F23DD29A03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E912E-1766-4017-BEA1-04B472AD41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B2EC3-1A8F-4C15-98DA-DA96E92C14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E1E96-B514-4F84-96BE-E49D9E4A2E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6CB4-34C7-4CF5-8A41-2CFDFDE5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25BF0-4014-4D5F-B27C-A296CC49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C3780-8CC6-4A76-8F77-1ED2C70950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44112-A0B9-4AE4-BD7E-48301F320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44A31-8313-4445-99F3-ECA08B2A19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F73FD-F30A-4F08-A24E-99C2AE1C9A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681FF-A5D7-4A1D-A16C-C363E68FA3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4D8A0-4BC4-45C4-A270-DFA12E168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CF613-987E-480F-A75F-9B3895B3F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C765C-20C2-46D8-8FBE-5F795FAB2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B51701-8BB4-48B4-BE8D-9DC51971CB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229600" cy="426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Bookman Old Style" pitchFamily="18" charset="0"/>
              </a:rPr>
              <a:t>Кто курит табак,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Bookman Old Style" pitchFamily="18" charset="0"/>
              </a:rPr>
              <a:t>тот себе враг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Impact"/>
              </a:rPr>
              <a:t>.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8600" y="3124200"/>
            <a:ext cx="81311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lnSpc>
                <a:spcPct val="80000"/>
              </a:lnSpc>
              <a:spcBef>
                <a:spcPct val="20000"/>
              </a:spcBef>
            </a:pPr>
            <a:endParaRPr lang="ru-RU" sz="240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2054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3" name="TextBox 14"/>
          <p:cNvSpPr txBox="1">
            <a:spLocks noChangeArrowheads="1"/>
          </p:cNvSpPr>
          <p:nvPr/>
        </p:nvSpPr>
        <p:spPr bwMode="auto">
          <a:xfrm>
            <a:off x="1524000" y="5715000"/>
            <a:ext cx="693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Приходько Татьяна Тарасовна</a:t>
            </a:r>
            <a:endParaRPr lang="ru-RU" sz="1600" b="1" dirty="0">
              <a:solidFill>
                <a:schemeClr val="accent4">
                  <a:lumMod val="75000"/>
                  <a:lumOff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457200" y="914400"/>
            <a:ext cx="640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Clr>
                <a:schemeClr val="accent2"/>
              </a:buClr>
            </a:pPr>
            <a:endParaRPr lang="ru-RU" sz="2800"/>
          </a:p>
          <a:p>
            <a:pPr lvl="2">
              <a:buClr>
                <a:schemeClr val="accent2"/>
              </a:buClr>
            </a:pPr>
            <a:r>
              <a:rPr lang="ru-RU" sz="2800"/>
              <a:t>  </a:t>
            </a:r>
          </a:p>
          <a:p>
            <a:pPr lvl="2">
              <a:buClr>
                <a:schemeClr val="accent2"/>
              </a:buClr>
            </a:pPr>
            <a:endParaRPr lang="ru-RU" sz="2800"/>
          </a:p>
        </p:txBody>
      </p:sp>
      <p:pic>
        <p:nvPicPr>
          <p:cNvPr id="4" name="Picture 4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4876800"/>
          </a:xfrm>
          <a:prstGeom prst="roundRect">
            <a:avLst/>
          </a:prstGeom>
          <a:noFill/>
          <a:ln>
            <a:solidFill>
              <a:srgbClr val="993300"/>
            </a:solidFill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752600" y="3048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3300"/>
                </a:solidFill>
                <a:latin typeface="Bookman Old Style" pitchFamily="18" charset="0"/>
              </a:rPr>
              <a:t>Здоровые лёгкие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993300"/>
                </a:solidFill>
                <a:latin typeface="Bookman Old Style" pitchFamily="18" charset="0"/>
              </a:rPr>
              <a:t>Легкие курильщика</a:t>
            </a:r>
          </a:p>
        </p:txBody>
      </p:sp>
      <p:pic>
        <p:nvPicPr>
          <p:cNvPr id="26628" name="Picture 4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707313" cy="5017395"/>
          </a:xfrm>
          <a:prstGeom prst="roundRect">
            <a:avLst/>
          </a:prstGeom>
          <a:noFill/>
          <a:ln>
            <a:solidFill>
              <a:srgbClr val="9933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Легкие курильщика, стаж 5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3535362" cy="4319587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9219" name="Picture 5" descr="Легкие курильщика, стаж 10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213"/>
            <a:ext cx="4235450" cy="4321175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3316" name="WordArt 6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0564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Bookman Old Style"/>
              </a:rPr>
              <a:t>Легкие курильщика</a:t>
            </a:r>
          </a:p>
        </p:txBody>
      </p:sp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755650" y="6165850"/>
            <a:ext cx="29527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Bookman Old Style"/>
              </a:rPr>
              <a:t>стаж 5 лет</a:t>
            </a:r>
          </a:p>
        </p:txBody>
      </p:sp>
      <p:sp>
        <p:nvSpPr>
          <p:cNvPr id="13318" name="WordArt 8"/>
          <p:cNvSpPr>
            <a:spLocks noChangeArrowheads="1" noChangeShapeType="1" noTextEdit="1"/>
          </p:cNvSpPr>
          <p:nvPr/>
        </p:nvSpPr>
        <p:spPr bwMode="auto">
          <a:xfrm>
            <a:off x="4932363" y="6165850"/>
            <a:ext cx="3382962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Bookman Old Style"/>
              </a:rPr>
              <a:t>стаж 10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Легкие курильщика, стаж 15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176712" cy="5184775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3" name="Picture 5" descr="Легкие курильщика, стаж 25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414837" cy="5184775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611188" y="6021388"/>
            <a:ext cx="31686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стаж 15 лет</a:t>
            </a: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5076825" y="6021388"/>
            <a:ext cx="31686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стаж 25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ак легкого у курящего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898637" cy="63246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5651500" y="620713"/>
            <a:ext cx="3241675" cy="568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Bookman Old Style" pitchFamily="18" charset="0"/>
                <a:cs typeface="Arial"/>
              </a:rPr>
              <a:t>Рак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Bookman Old Style" pitchFamily="18" charset="0"/>
                <a:cs typeface="Arial"/>
              </a:rPr>
              <a:t>легкого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Bookman Old Style" pitchFamily="18" charset="0"/>
                <a:cs typeface="Arial"/>
              </a:rPr>
              <a:t>у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Bookman Old Style" pitchFamily="18" charset="0"/>
                <a:cs typeface="Arial"/>
              </a:rPr>
              <a:t>курящего 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Bookman Old Style" pitchFamily="18" charset="0"/>
                <a:cs typeface="Arial"/>
              </a:rPr>
              <a:t>человека</a:t>
            </a:r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457200"/>
            <a:ext cx="8534400" cy="579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993300"/>
                </a:solidFill>
                <a:latin typeface="Bookman Old Style" pitchFamily="18" charset="0"/>
              </a:rPr>
              <a:t>Как влияет на детское  здоровье курение отца и матери?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b="1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ru-RU" smtClean="0">
                <a:latin typeface="Bookman Old Style" pitchFamily="18" charset="0"/>
              </a:rPr>
              <a:t>  </a:t>
            </a:r>
            <a:r>
              <a:rPr lang="ru-RU" sz="2400" smtClean="0">
                <a:latin typeface="Bookman Old Style" pitchFamily="18" charset="0"/>
              </a:rPr>
              <a:t>Курение родителей повышает риск того, что ребёнок заболеет астмой, сердечно – сосудистыми заболеваниями, будет чаще болеть респираторными заболеваниями, кариесом.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2400" smtClean="0">
              <a:latin typeface="Bookman Old Style" pitchFamily="18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2400" smtClean="0">
                <a:latin typeface="Bookman Old Style" pitchFamily="18" charset="0"/>
              </a:rPr>
              <a:t>  Курение родителей повышает риск того, что ребёнок начнёт курить в очень юном возрасте.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736013" cy="614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>
                <a:latin typeface="Bookman Old Style" pitchFamily="18" charset="0"/>
              </a:rPr>
              <a:t>          Табачный дым не только вдыхается курильщиком, но и поступает в окружающий воздух. Вне затяжки он в основном создаёт условия для пассивного курения. В воздух попадает половина дыма плюс тот, что выдыхает курящий. Вполне понятно, что такой воздух загрязнён никотином, окисью углерода, аммиаком, радиоактивными веществами и другими вредными компонентами.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zh-CN" sz="200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>
                <a:latin typeface="Bookman Old Style" pitchFamily="18" charset="0"/>
              </a:rPr>
              <a:t>         В помещении, где курят, загрязнённость воздуха может увеличиться в 6 раз.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zh-CN" sz="2000" smtClean="0">
                <a:latin typeface="Bookman Old Style" pitchFamily="18" charset="0"/>
              </a:rPr>
              <a:t>    Люди, работающие в пропитанном сигаретным дымом воздухе учреждений, как бы выкуривает до 20 сигарет ежедневно. </a:t>
            </a:r>
            <a:endParaRPr lang="ru-RU" sz="2000" smtClean="0">
              <a:latin typeface="Bookman Old Style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7467600" cy="2666999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Char char="•"/>
            </a:pPr>
            <a:endParaRPr lang="ru-RU" sz="2400" i="1">
              <a:latin typeface="Arial Narrow" pitchFamily="34" charset="0"/>
            </a:endParaRPr>
          </a:p>
        </p:txBody>
      </p:sp>
      <p:pic>
        <p:nvPicPr>
          <p:cNvPr id="41987" name="Picture 3" descr="img2.jpg (15310 bytes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0"/>
            <a:ext cx="8424863" cy="6858000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042988" y="404813"/>
            <a:ext cx="7129462" cy="877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«</a:t>
            </a:r>
            <a:r>
              <a:rPr lang="ru-RU" sz="2400" i="1" dirty="0">
                <a:latin typeface="Bookman Old Style" pitchFamily="18" charset="0"/>
              </a:rPr>
              <a:t>Курение - медленное самоубийство».</a:t>
            </a:r>
          </a:p>
          <a:p>
            <a:r>
              <a:rPr lang="ru-RU" sz="2400" b="1" i="1" dirty="0">
                <a:solidFill>
                  <a:srgbClr val="993300"/>
                </a:solidFill>
                <a:latin typeface="Bookman Old Style" pitchFamily="18" charset="0"/>
              </a:rPr>
              <a:t>    Скажи себе : «Нет!»</a:t>
            </a:r>
          </a:p>
          <a:p>
            <a:r>
              <a:rPr lang="ru-RU" sz="2400" i="1" dirty="0">
                <a:latin typeface="Bookman Old Style" pitchFamily="18" charset="0"/>
              </a:rPr>
              <a:t>Прекращать дурные привычки надо сразу. </a:t>
            </a:r>
          </a:p>
          <a:p>
            <a:r>
              <a:rPr lang="ru-RU" sz="2400" i="1" dirty="0">
                <a:latin typeface="Bookman Old Style" pitchFamily="18" charset="0"/>
              </a:rPr>
              <a:t>Занятия спортом укрепляют волю, делают человека бодрым, здоровым, отвлекают его от вредных наклонностей.</a:t>
            </a:r>
          </a:p>
          <a:p>
            <a:r>
              <a:rPr lang="ru-RU" sz="2400" b="1" i="1" dirty="0">
                <a:solidFill>
                  <a:srgbClr val="993300"/>
                </a:solidFill>
                <a:latin typeface="Bookman Old Style" pitchFamily="18" charset="0"/>
              </a:rPr>
              <a:t>Человек с сильной волей никогда не начнет курить!</a:t>
            </a:r>
          </a:p>
          <a:p>
            <a:endParaRPr lang="ru-RU" sz="2400" b="1" i="1" dirty="0">
              <a:solidFill>
                <a:srgbClr val="993300"/>
              </a:solidFill>
              <a:latin typeface="Bookman Old Style" pitchFamily="18" charset="0"/>
            </a:endParaRPr>
          </a:p>
          <a:p>
            <a:r>
              <a:rPr lang="ru-RU" sz="2400" i="1" dirty="0">
                <a:latin typeface="Bookman Old Style" pitchFamily="18" charset="0"/>
              </a:rPr>
              <a:t>От причин, связанных с употреблением табака, </a:t>
            </a:r>
          </a:p>
          <a:p>
            <a:r>
              <a:rPr lang="ru-RU" sz="2400" b="1" i="1" dirty="0">
                <a:solidFill>
                  <a:srgbClr val="993300"/>
                </a:solidFill>
                <a:latin typeface="Bookman Old Style" pitchFamily="18" charset="0"/>
              </a:rPr>
              <a:t>умирает каждый пятый.</a:t>
            </a:r>
          </a:p>
          <a:p>
            <a:r>
              <a:rPr lang="ru-RU" sz="2400" b="1" i="1" dirty="0">
                <a:solidFill>
                  <a:srgbClr val="993300"/>
                </a:solidFill>
                <a:latin typeface="Bookman Old Style" pitchFamily="18" charset="0"/>
              </a:rPr>
              <a:t>Вдумайтесь в эти цифры и факты. Здоровье не купишь.</a:t>
            </a:r>
          </a:p>
          <a:p>
            <a:endParaRPr lang="ru-RU" sz="2400" i="1" dirty="0"/>
          </a:p>
          <a:p>
            <a:endParaRPr lang="ru-RU" sz="2400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507413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99"/>
                </a:solidFill>
                <a:latin typeface="Bookman Old Style" pitchFamily="18" charset="0"/>
              </a:rPr>
              <a:t>С табачным зельем во все времена велась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3399"/>
                </a:solidFill>
                <a:latin typeface="Bookman Old Style" pitchFamily="18" charset="0"/>
              </a:rPr>
              <a:t>                 жестокая борьба.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F6600"/>
                </a:solidFill>
                <a:latin typeface="Bookman Old Style" pitchFamily="18" charset="0"/>
              </a:rPr>
              <a:t>Англия</a:t>
            </a:r>
            <a:r>
              <a:rPr lang="ru-RU" sz="2400" smtClean="0">
                <a:latin typeface="Bookman Old Style" pitchFamily="18" charset="0"/>
              </a:rPr>
              <a:t> – </a:t>
            </a:r>
            <a:r>
              <a:rPr lang="ru-RU" sz="2000" smtClean="0">
                <a:latin typeface="Bookman Old Style" pitchFamily="18" charset="0"/>
              </a:rPr>
              <a:t>вычитают деньги из зарплаты за время,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       проведенное в  курительной комнате.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F6600"/>
                </a:solidFill>
                <a:latin typeface="Bookman Old Style" pitchFamily="18" charset="0"/>
              </a:rPr>
              <a:t>Дания</a:t>
            </a:r>
            <a:r>
              <a:rPr lang="ru-RU" sz="2400" b="1" smtClean="0">
                <a:latin typeface="Bookman Old Style" pitchFamily="18" charset="0"/>
              </a:rPr>
              <a:t> – </a:t>
            </a:r>
            <a:r>
              <a:rPr lang="ru-RU" sz="2000" smtClean="0">
                <a:latin typeface="Bookman Old Style" pitchFamily="18" charset="0"/>
              </a:rPr>
              <a:t>запрещено курить в общественных местах.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F6600"/>
                </a:solidFill>
                <a:latin typeface="Bookman Old Style" pitchFamily="18" charset="0"/>
              </a:rPr>
              <a:t>Сингапур</a:t>
            </a:r>
            <a:r>
              <a:rPr lang="ru-RU" sz="2400" b="1" smtClean="0">
                <a:latin typeface="Bookman Old Style" pitchFamily="18" charset="0"/>
              </a:rPr>
              <a:t> – </a:t>
            </a:r>
            <a:r>
              <a:rPr lang="ru-RU" sz="2000" smtClean="0">
                <a:latin typeface="Bookman Old Style" pitchFamily="18" charset="0"/>
              </a:rPr>
              <a:t>курение – 500 долларов штраф.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                  Нет рекламы на табачные изделия.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F6600"/>
                </a:solidFill>
                <a:latin typeface="Bookman Old Style" pitchFamily="18" charset="0"/>
              </a:rPr>
              <a:t>Финляндия</a:t>
            </a:r>
            <a:r>
              <a:rPr lang="ru-RU" sz="2400" b="1" smtClean="0">
                <a:latin typeface="Bookman Old Style" pitchFamily="18" charset="0"/>
              </a:rPr>
              <a:t> – </a:t>
            </a:r>
            <a:r>
              <a:rPr lang="ru-RU" sz="2000" smtClean="0">
                <a:latin typeface="Bookman Old Style" pitchFamily="18" charset="0"/>
              </a:rPr>
              <a:t>врачи установили 1 день – 17 ноября, когда курильщики приходят на работу без сигарет.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F6600"/>
                </a:solidFill>
                <a:latin typeface="Bookman Old Style" pitchFamily="18" charset="0"/>
              </a:rPr>
              <a:t>Франция</a:t>
            </a:r>
            <a:r>
              <a:rPr lang="ru-RU" sz="2400" b="1" smtClean="0">
                <a:latin typeface="Bookman Old Style" pitchFamily="18" charset="0"/>
              </a:rPr>
              <a:t> – </a:t>
            </a:r>
            <a:r>
              <a:rPr lang="ru-RU" sz="2000" smtClean="0">
                <a:latin typeface="Bookman Old Style" pitchFamily="18" charset="0"/>
              </a:rPr>
              <a:t>после антитабачной компании число курильщиков сократилось более чем на 2 миллиона человек.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FF6600"/>
                </a:solidFill>
                <a:latin typeface="Bookman Old Style" pitchFamily="18" charset="0"/>
              </a:rPr>
              <a:t>Россия</a:t>
            </a:r>
            <a:r>
              <a:rPr lang="ru-RU" sz="2400" b="1" smtClean="0">
                <a:latin typeface="Bookman Old Style" pitchFamily="18" charset="0"/>
              </a:rPr>
              <a:t> – </a:t>
            </a:r>
            <a:r>
              <a:rPr lang="ru-RU" sz="2000" smtClean="0">
                <a:latin typeface="Bookman Old Style" pitchFamily="18" charset="0"/>
              </a:rPr>
              <a:t>принят федеральный закон об ограничении курения на рабочих местах(в силу вступил 14 января 2002 г).</a:t>
            </a:r>
            <a:endParaRPr lang="ru-RU" sz="2400" b="1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80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"Преступление и наказание"</a:t>
            </a:r>
          </a:p>
        </p:txBody>
      </p:sp>
      <p:pic>
        <p:nvPicPr>
          <p:cNvPr id="75783" name="Picture 7" descr="get_h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573" y="914401"/>
            <a:ext cx="1375926" cy="2666999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934200" cy="2971800"/>
          </a:xfrm>
          <a:noFill/>
        </p:spPr>
        <p:txBody>
          <a:bodyPr/>
          <a:lstStyle/>
          <a:p>
            <a:pPr eaLnBrk="1" hangingPunct="1"/>
            <a:r>
              <a:rPr lang="ru-RU" sz="6000" smtClean="0"/>
              <a:t>   </a:t>
            </a:r>
            <a:r>
              <a:rPr lang="ru-RU" sz="6000" b="1" smtClean="0">
                <a:solidFill>
                  <a:srgbClr val="FF0000"/>
                </a:solidFill>
                <a:latin typeface="Bookman Old Style" pitchFamily="18" charset="0"/>
              </a:rPr>
              <a:t>Хочешь жить –   бросай курить!</a:t>
            </a:r>
          </a:p>
        </p:txBody>
      </p:sp>
      <p:pic>
        <p:nvPicPr>
          <p:cNvPr id="31750" name="Picture 6" descr="cigar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81936">
            <a:off x="4600575" y="1960563"/>
            <a:ext cx="7048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J01892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284538"/>
            <a:ext cx="2919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5791200"/>
          </a:xfrm>
        </p:spPr>
        <p:txBody>
          <a:bodyPr/>
          <a:lstStyle/>
          <a:p>
            <a:pPr algn="r"/>
            <a:r>
              <a:rPr lang="ru-RU" sz="3600" b="1" i="1" smtClean="0">
                <a:solidFill>
                  <a:srgbClr val="993300"/>
                </a:solidFill>
                <a:latin typeface="Bookman Old Style" pitchFamily="18" charset="0"/>
              </a:rPr>
              <a:t>Всякий курящий должен знать  и помнить, что он отравляет не только себя, но и других.</a:t>
            </a:r>
            <a:br>
              <a:rPr lang="ru-RU" sz="3600" b="1" i="1" smtClean="0">
                <a:solidFill>
                  <a:srgbClr val="993300"/>
                </a:solidFill>
                <a:latin typeface="Bookman Old Style" pitchFamily="18" charset="0"/>
              </a:rPr>
            </a:br>
            <a:r>
              <a:rPr lang="ru-RU" sz="3600" b="1" i="1" smtClean="0">
                <a:solidFill>
                  <a:srgbClr val="993300"/>
                </a:solidFill>
                <a:latin typeface="Bookman Old Style" pitchFamily="18" charset="0"/>
              </a:rPr>
              <a:t> </a:t>
            </a:r>
            <a:br>
              <a:rPr lang="ru-RU" sz="3600" b="1" i="1" smtClean="0">
                <a:solidFill>
                  <a:srgbClr val="993300"/>
                </a:solidFill>
                <a:latin typeface="Bookman Old Style" pitchFamily="18" charset="0"/>
              </a:rPr>
            </a:br>
            <a:r>
              <a:rPr lang="ru-RU" sz="3600" b="1" i="1" smtClean="0">
                <a:solidFill>
                  <a:srgbClr val="993300"/>
                </a:solidFill>
                <a:latin typeface="Bookman Old Style" pitchFamily="18" charset="0"/>
              </a:rPr>
              <a:t>Н.А.Семашко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kurev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061" y="990600"/>
            <a:ext cx="3635375" cy="5486400"/>
          </a:xfrm>
          <a:prstGeom prst="roundRect">
            <a:avLst/>
          </a:prstGeom>
          <a:ln>
            <a:solidFill>
              <a:srgbClr val="F49C5A"/>
            </a:solidFill>
          </a:ln>
        </p:spPr>
      </p:pic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90600"/>
            <a:ext cx="4572000" cy="5486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Bookman Old Style" pitchFamily="18" charset="0"/>
              </a:rPr>
              <a:t>Курение  табака  возникло  в  глубокой древности…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Bookman Old Style" pitchFamily="18" charset="0"/>
              </a:rPr>
              <a:t>В Европу табак  попал  из Америки. Он  был  завезен Христофором  Колумбом в Испанию.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Bookman Old Style" pitchFamily="18" charset="0"/>
              </a:rPr>
              <a:t>Вскоре  табак   из  Испании   попал   во Францию, куда  в качестве подарка королеве   Марии   Медичи   его    привез посол Жан Нико. 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Bookman Old Style" pitchFamily="18" charset="0"/>
              </a:rPr>
              <a:t>Постепенно  курение  стало  путешествовать по Европе и дошло до России.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Bookman Old Style" pitchFamily="18" charset="0"/>
              </a:rPr>
              <a:t>Первоначально активного распространения в России не получило.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Bookman Old Style" pitchFamily="18" charset="0"/>
              </a:rPr>
              <a:t>И  только  при  Петре </a:t>
            </a:r>
            <a:r>
              <a:rPr lang="en-US" sz="1800" smtClean="0">
                <a:latin typeface="Bookman Old Style" pitchFamily="18" charset="0"/>
              </a:rPr>
              <a:t>I</a:t>
            </a:r>
            <a:r>
              <a:rPr lang="ru-RU" sz="1800" smtClean="0">
                <a:latin typeface="Bookman Old Style" pitchFamily="18" charset="0"/>
              </a:rPr>
              <a:t> появились первые табачные фабрики. Курение распространилось по всей стране.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 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77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ookman Old Style"/>
              </a:rPr>
              <a:t>"В объятиях табачного дыма 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2895600"/>
            <a:ext cx="5562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993300"/>
              </a:solidFill>
              <a:latin typeface="Bookman Old Style" pitchFamily="18" charset="0"/>
            </a:endParaRPr>
          </a:p>
          <a:p>
            <a:pPr algn="ctr"/>
            <a:r>
              <a:rPr lang="ru-RU" sz="2000" b="1">
                <a:solidFill>
                  <a:srgbClr val="993300"/>
                </a:solidFill>
                <a:latin typeface="Bookman Old Style" pitchFamily="18" charset="0"/>
              </a:rPr>
              <a:t>В обработанных фабричным способом листьях табака содержится:</a:t>
            </a:r>
          </a:p>
          <a:p>
            <a:pPr algn="ctr"/>
            <a:endParaRPr lang="ru-RU" sz="2000" b="1">
              <a:solidFill>
                <a:srgbClr val="9933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/>
              <a:t> </a:t>
            </a:r>
            <a:r>
              <a:rPr lang="ru-RU" sz="2000">
                <a:latin typeface="Bookman Old Style" pitchFamily="18" charset="0"/>
              </a:rPr>
              <a:t>никотина - до 6%,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Bookman Old Style" pitchFamily="18" charset="0"/>
              </a:rPr>
              <a:t> углеводов - до 30%,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Bookman Old Style" pitchFamily="18" charset="0"/>
              </a:rPr>
              <a:t> органических кислот - до 17%,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Bookman Old Style" pitchFamily="18" charset="0"/>
              </a:rPr>
              <a:t> эфирных масел - до 2%,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Bookman Old Style" pitchFamily="18" charset="0"/>
              </a:rPr>
              <a:t> белковых соединений - до 13%.</a:t>
            </a:r>
          </a:p>
          <a:p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19600" y="228600"/>
            <a:ext cx="441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993300"/>
                </a:solidFill>
                <a:latin typeface="Bookman Old Style" pitchFamily="18" charset="0"/>
              </a:rPr>
              <a:t>Табак -</a:t>
            </a:r>
            <a:r>
              <a:rPr lang="ru-RU" sz="2000">
                <a:latin typeface="Bookman Old Style" pitchFamily="18" charset="0"/>
              </a:rPr>
              <a:t> как однолетнее, так и многолетнее растения семейства пасленовых. Описано около 70 видов табака, хотя для курения используется в основном два: собственно табак и махорка.</a:t>
            </a:r>
          </a:p>
          <a:p>
            <a:endParaRPr lang="ru-RU" sz="2800">
              <a:solidFill>
                <a:schemeClr val="accent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3505200" cy="2295906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728736" cy="26670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ab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" y="304800"/>
            <a:ext cx="7746379" cy="54102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0" y="5943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3300"/>
                </a:solidFill>
                <a:latin typeface="Bookman Old Style" pitchFamily="18" charset="0"/>
              </a:rPr>
              <a:t>табак</a:t>
            </a:r>
          </a:p>
        </p:txBody>
      </p:sp>
      <p:pic>
        <p:nvPicPr>
          <p:cNvPr id="8" name="Содержимое 3" descr="1_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04800"/>
            <a:ext cx="7772400" cy="5408629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pic>
        <p:nvPicPr>
          <p:cNvPr id="9" name="Содержимое 8" descr="1248012952_tobacco_field_cub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00" y="304800"/>
            <a:ext cx="7772400" cy="54864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" name="Содержимое 10" descr="56361eb8f8bab30f363a18852128163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5800" y="228600"/>
            <a:ext cx="7772400" cy="55626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1" name="Содержимое 12" descr="tab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0" y="228600"/>
            <a:ext cx="7772400" cy="55626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2" name="Содержимое 10" descr="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228600"/>
            <a:ext cx="7772400" cy="5589351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pic>
        <p:nvPicPr>
          <p:cNvPr id="13" name="Содержимое 12" descr="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" y="228600"/>
            <a:ext cx="7772400" cy="5562600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pic>
        <p:nvPicPr>
          <p:cNvPr id="14" name="Содержимое 14" descr="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" y="228600"/>
            <a:ext cx="7772400" cy="5562600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pic>
        <p:nvPicPr>
          <p:cNvPr id="15" name="Содержимое 16" descr="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" y="228600"/>
            <a:ext cx="7772400" cy="5562600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pic>
        <p:nvPicPr>
          <p:cNvPr id="16" name="Содержимое 18" descr="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228600"/>
            <a:ext cx="7772400" cy="5562600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pic>
        <p:nvPicPr>
          <p:cNvPr id="18" name="Содержимое 20" descr="12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0" y="228600"/>
            <a:ext cx="7772400" cy="5562600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pic>
        <p:nvPicPr>
          <p:cNvPr id="19" name="Содержимое 23" descr="1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5800" y="228600"/>
            <a:ext cx="7772400" cy="5562600"/>
          </a:xfrm>
          <a:prstGeom prst="roundRect">
            <a:avLst/>
          </a:prstGeom>
          <a:ln>
            <a:solidFill>
              <a:srgbClr val="9933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93300"/>
                </a:solidFill>
                <a:latin typeface="Bookman Old Style" pitchFamily="18" charset="0"/>
              </a:rPr>
              <a:t>Опасность курения</a:t>
            </a:r>
          </a:p>
        </p:txBody>
      </p:sp>
      <p:pic>
        <p:nvPicPr>
          <p:cNvPr id="41988" name="Picture 4" descr="0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052513"/>
            <a:ext cx="3559175" cy="5400675"/>
          </a:xfrm>
          <a:prstGeom prst="roundRect">
            <a:avLst/>
          </a:prstGeom>
          <a:ln>
            <a:solidFill>
              <a:srgbClr val="993300"/>
            </a:solidFill>
          </a:ln>
        </p:spPr>
      </p:pic>
      <p:sp>
        <p:nvSpPr>
          <p:cNvPr id="717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125538"/>
            <a:ext cx="5078413" cy="5256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000" smtClean="0">
                <a:latin typeface="Bookman Old Style" pitchFamily="18" charset="0"/>
              </a:rPr>
              <a:t>Рак легких, бронхит, заболевание сердца;</a:t>
            </a:r>
          </a:p>
          <a:p>
            <a:pPr eaLnBrk="1" hangingPunct="1">
              <a:buFontTx/>
              <a:buNone/>
            </a:pPr>
            <a:endParaRPr lang="ru-RU" sz="2000" smtClean="0">
              <a:latin typeface="Bookman Old Style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000" smtClean="0">
                <a:latin typeface="Bookman Old Style" pitchFamily="18" charset="0"/>
              </a:rPr>
              <a:t> Астма, нарушается зрение и слух; </a:t>
            </a:r>
          </a:p>
          <a:p>
            <a:pPr eaLnBrk="1" hangingPunct="1">
              <a:buFontTx/>
              <a:buNone/>
            </a:pPr>
            <a:endParaRPr lang="ru-RU" sz="2000" smtClean="0">
              <a:latin typeface="Bookman Old Style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000" smtClean="0">
                <a:latin typeface="Bookman Old Style" pitchFamily="18" charset="0"/>
              </a:rPr>
              <a:t> Часто развивается рак губы, гортани, пищевода;</a:t>
            </a:r>
          </a:p>
          <a:p>
            <a:pPr>
              <a:buFont typeface="Wingdings" pitchFamily="2" charset="2"/>
              <a:buChar char="ü"/>
            </a:pPr>
            <a:endParaRPr lang="ru-RU" sz="1800" smtClean="0">
              <a:latin typeface="Bookman Old Style" pitchFamily="18" charset="0"/>
            </a:endParaRPr>
          </a:p>
          <a:p>
            <a:pPr>
              <a:buFontTx/>
              <a:buNone/>
            </a:pPr>
            <a:endParaRPr lang="ru-RU" sz="1800" smtClean="0">
              <a:latin typeface="Bookman Old Style" pitchFamily="18" charset="0"/>
            </a:endParaRP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Bookman Old Style" pitchFamily="18" charset="0"/>
              </a:rPr>
              <a:t>      Каждая выкуренная сигарета уносит 5 мин жизни.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1800" smtClean="0"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1800" smtClean="0">
              <a:latin typeface="Bookman Old Style" pitchFamily="18" charset="0"/>
            </a:endParaRPr>
          </a:p>
          <a:p>
            <a:pPr eaLnBrk="1" hangingPunct="1">
              <a:buFontTx/>
              <a:buChar char="-"/>
            </a:pPr>
            <a:endParaRPr lang="ru-RU" sz="180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>
              <a:buFontTx/>
              <a:buChar char="-"/>
            </a:pPr>
            <a:endParaRPr lang="ru-RU" sz="18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79388" y="2420938"/>
            <a:ext cx="8064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Clr>
                <a:schemeClr val="accent2"/>
              </a:buClr>
              <a:buFont typeface="Wingdings" pitchFamily="2" charset="2"/>
              <a:buNone/>
            </a:pPr>
            <a:endParaRPr lang="ru-RU" sz="2800"/>
          </a:p>
          <a:p>
            <a:pPr lvl="2">
              <a:buClr>
                <a:schemeClr val="accent2"/>
              </a:buClr>
              <a:buFont typeface="Wingdings" pitchFamily="2" charset="2"/>
              <a:buNone/>
            </a:pPr>
            <a:r>
              <a:rPr lang="ru-RU" sz="2800"/>
              <a:t> 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381000" y="457200"/>
            <a:ext cx="8229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>
                <a:latin typeface="Bookman Old Style" pitchFamily="18" charset="0"/>
              </a:rPr>
              <a:t>   Птицы (воробьи, голуби) погибают, если к их клюву всего лишь поднести стеклянную палочку, смоченную никотином;</a:t>
            </a:r>
          </a:p>
          <a:p>
            <a:endParaRPr lang="ru-RU" sz="2400">
              <a:latin typeface="Bookman Old Style" pitchFamily="18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ru-RU" sz="2400">
                <a:latin typeface="Bookman Old Style" pitchFamily="18" charset="0"/>
              </a:rPr>
              <a:t>   Кролик погибает от 1/4 капли никотина</a:t>
            </a:r>
            <a:r>
              <a:rPr lang="ru-RU" sz="2400"/>
              <a:t>;</a:t>
            </a:r>
          </a:p>
          <a:p>
            <a:pPr marL="0" lvl="2"/>
            <a:endParaRPr lang="ru-RU" sz="2400"/>
          </a:p>
          <a:p>
            <a:pPr marL="0" lvl="2">
              <a:buFont typeface="Wingdings" pitchFamily="2" charset="2"/>
              <a:buChar char="ü"/>
            </a:pPr>
            <a:r>
              <a:rPr lang="ru-RU" sz="2400">
                <a:latin typeface="Bookman Old Style" pitchFamily="18" charset="0"/>
              </a:rPr>
              <a:t>   Собака - от 1/2 капли;</a:t>
            </a:r>
            <a:endParaRPr lang="ru-RU" sz="2400"/>
          </a:p>
          <a:p>
            <a:pPr marL="0" lvl="2"/>
            <a:endParaRPr lang="ru-RU" sz="2400">
              <a:latin typeface="Bookman Old Style" pitchFamily="18" charset="0"/>
            </a:endParaRPr>
          </a:p>
          <a:p>
            <a:pPr marL="0" lvl="2">
              <a:buFont typeface="Wingdings" pitchFamily="2" charset="2"/>
              <a:buChar char="ü"/>
            </a:pPr>
            <a:r>
              <a:rPr lang="ru-RU" sz="2400"/>
              <a:t>    </a:t>
            </a:r>
            <a:r>
              <a:rPr lang="ru-RU" sz="2400">
                <a:latin typeface="Bookman Old Style" pitchFamily="18" charset="0"/>
              </a:rPr>
              <a:t>Для человека смертельная доза никотина составляет от 50 до 100 мг, или 2-3 капли.</a:t>
            </a:r>
          </a:p>
          <a:p>
            <a:pPr marL="0" lvl="2"/>
            <a:endParaRPr lang="ru-RU" sz="2400">
              <a:latin typeface="Bookman Old Style" pitchFamily="18" charset="0"/>
            </a:endParaRPr>
          </a:p>
          <a:p>
            <a:pPr marL="0" lvl="2"/>
            <a:endParaRPr lang="ru-RU" sz="2400">
              <a:latin typeface="Bookman Old Style" pitchFamily="18" charset="0"/>
            </a:endParaRPr>
          </a:p>
          <a:p>
            <a:endParaRPr lang="ru-RU" sz="2400">
              <a:latin typeface="Bookman Old Style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1524000" cy="11430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800600"/>
            <a:ext cx="1524000" cy="11430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00600"/>
            <a:ext cx="1524000" cy="1102259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876800"/>
            <a:ext cx="1524000" cy="1066800"/>
          </a:xfrm>
          <a:prstGeom prst="round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Дай закурить?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84" y="1052513"/>
            <a:ext cx="3779116" cy="3976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03575" y="1196975"/>
            <a:ext cx="5689600" cy="51847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993300"/>
              </a:solidFill>
              <a:latin typeface="Bookman Old Style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993300"/>
              </a:solidFill>
              <a:latin typeface="Bookman Old Style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Bookman Old Style" pitchFamily="18" charset="0"/>
              </a:rPr>
              <a:t>                Установлено,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Bookman Old Style" pitchFamily="18" charset="0"/>
              </a:rPr>
              <a:t>                   что в мире, курят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993300"/>
              </a:solidFill>
              <a:latin typeface="Bookman Old Style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           50%мужчин;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           30%  женщин.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 </a:t>
            </a:r>
            <a:r>
              <a:rPr lang="ru-RU" sz="2000" smtClean="0">
                <a:solidFill>
                  <a:srgbClr val="993300"/>
                </a:solidFill>
                <a:latin typeface="Bookman Old Style" pitchFamily="18" charset="0"/>
              </a:rPr>
              <a:t>Из  систематически  курящих  мужчин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993300"/>
                </a:solidFill>
                <a:latin typeface="Bookman Old Style" pitchFamily="18" charset="0"/>
              </a:rPr>
              <a:t>              17%  начали курить в 8-9 лет.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FF0000"/>
                </a:solidFill>
              </a:rPr>
              <a:t>    </a:t>
            </a:r>
            <a:endParaRPr lang="ru-RU" sz="2000" b="1" smtClean="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71550" y="274638"/>
            <a:ext cx="77152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ookman Old Style" pitchFamily="18" charset="0"/>
                <a:cs typeface="Arial"/>
              </a:rPr>
              <a:t>Социологические данные</a:t>
            </a: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6156325" y="28178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WordArt 10"/>
          <p:cNvSpPr>
            <a:spLocks noChangeArrowheads="1" noChangeShapeType="1" noTextEdit="1"/>
          </p:cNvSpPr>
          <p:nvPr/>
        </p:nvSpPr>
        <p:spPr bwMode="auto">
          <a:xfrm>
            <a:off x="381000" y="5589588"/>
            <a:ext cx="2590800" cy="58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Дай закурить!</a:t>
            </a:r>
          </a:p>
        </p:txBody>
      </p:sp>
      <p:pic>
        <p:nvPicPr>
          <p:cNvPr id="9223" name="Picture 11" descr="1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341438"/>
            <a:ext cx="6889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0"/>
            <a:ext cx="8464550" cy="6477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  <a:latin typeface="Bookman Old Style" pitchFamily="18" charset="0"/>
              </a:rPr>
              <a:t>Мотивы, из – за которых подростки начинают курить: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b="1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3528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Из любопытства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28800" y="3962400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Чтобы казаться взрослее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05200" y="32766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За компанию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05400" y="3810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Чтобы похудеть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34200" y="32766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Потому что это модно</a:t>
            </a: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>
            <a:off x="1828800" y="24384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3048000" y="2438400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>
            <a:off x="4495800" y="23622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5715000" y="22098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6629400" y="23622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477000" y="48006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4" grpId="0"/>
      <p:bldP spid="92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14.2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693</Words>
  <Application>Microsoft Office PowerPoint</Application>
  <PresentationFormat>Экран (4:3)</PresentationFormat>
  <Paragraphs>122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Всякий курящий должен знать  и помнить, что он отравляет не только себя, но и других.   Н.А.Семашко</vt:lpstr>
      <vt:lpstr>Слайд 3</vt:lpstr>
      <vt:lpstr>Слайд 4</vt:lpstr>
      <vt:lpstr>Слайд 5</vt:lpstr>
      <vt:lpstr>Опасность курения</vt:lpstr>
      <vt:lpstr>Слайд 7</vt:lpstr>
      <vt:lpstr>Слайд 8</vt:lpstr>
      <vt:lpstr>Слайд 9</vt:lpstr>
      <vt:lpstr>Слайд 10</vt:lpstr>
      <vt:lpstr>Легкие курильщика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Хочешь жить –   бросай курить!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student</cp:lastModifiedBy>
  <cp:revision>58</cp:revision>
  <cp:lastPrinted>1601-01-01T00:00:00Z</cp:lastPrinted>
  <dcterms:created xsi:type="dcterms:W3CDTF">1601-01-01T00:00:00Z</dcterms:created>
  <dcterms:modified xsi:type="dcterms:W3CDTF">2014-03-07T07:45:26Z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